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301" r:id="rId3"/>
    <p:sldId id="302" r:id="rId4"/>
    <p:sldId id="303" r:id="rId5"/>
    <p:sldId id="304" r:id="rId6"/>
    <p:sldId id="305" r:id="rId7"/>
    <p:sldId id="307" r:id="rId8"/>
    <p:sldId id="30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FF8181"/>
    <a:srgbClr val="9188E5"/>
    <a:srgbClr val="837AD9"/>
    <a:srgbClr val="17C6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90" autoAdjust="0"/>
    <p:restoredTop sz="96532" autoAdjust="0"/>
  </p:normalViewPr>
  <p:slideViewPr>
    <p:cSldViewPr snapToGrid="0">
      <p:cViewPr varScale="1">
        <p:scale>
          <a:sx n="82" d="100"/>
          <a:sy n="82" d="100"/>
        </p:scale>
        <p:origin x="178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73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2686C-4CCC-4A88-BB0D-2A4F275912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6CBC1A-6D98-4155-A40D-14A436C2EA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33416-3B03-41A2-ADBC-D558ED7F4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438D9-8D92-4EBE-A486-C587F5BEF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1C5B4-75D5-4EDB-B37B-18A0B0CCB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823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84517-C826-4F98-8855-712A4512F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45E985-EC3F-42A1-AF7C-1E4834A2EE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55D6-9684-4885-A80F-82ABBFDE1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CE032-F32B-4F75-894E-1B8BC9D5B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2671F-5A8B-4226-BACC-E47127D8A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583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9D4DD8-092A-4715-AF85-C133423FD5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1170BE-F2E9-4C66-985A-54B2E3ED2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F8467-721F-486C-9167-454EC04AC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689A9-E3E6-4108-949E-BD10F41F4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0BE54-9363-4E22-9C41-5605BB624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308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C010D-083C-4C2A-8AED-CD778DBE6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2FA3F-EC3B-4DFC-BB17-A4C7AF999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31AB11-F4E3-4A68-B726-DBD2EDB2D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49355-F09B-43FD-9CB4-953662DA9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37CF9-6EF3-4A05-A4FC-02C8FF5EA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811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8679-05C6-4CF1-BB4A-64843D635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3BD72E-A849-4583-9AA7-566C8C8E8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2B084-B758-4E05-822C-0D5A57B08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ADDF4-638B-4815-BB8C-664546A96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40164-1914-4AE2-A9E8-F4E90F2DA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47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C9475-860F-4448-9950-10FC6D0F2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0E9D0-9AC1-4667-B087-22C9256C8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C1D3C4-B9D6-4E4A-874C-7B7D531D7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E9D501-1935-4CA3-BBE4-A30E4019B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CEC43-B6F4-4608-BECF-DE523E46C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114207-7F1E-4E8A-80E8-70747C796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40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29886-AE19-49AE-ADAB-1E8F96412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3F021C-E4EB-4B91-8FE0-788CCC086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260301-35B4-41E6-AA0A-E642A5316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217E52-64D5-4B13-8CD0-9E6314A8D2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9B7F0F-57F8-461B-B8DC-1234C3470E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438848-DA25-4A2D-9903-D07A25C41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F9F565-0B42-4D69-8549-4CE972FB8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A75EA-336C-4B8E-A2DC-4C78D5757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17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0523F-FE11-46A0-8CB1-64B10E09E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64767-04FC-46AC-9468-4639B1CC7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C12E4C-79AF-4D28-9091-5E85AE679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7AC4C-194E-4EF2-944B-B7BFFDF6C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06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9F34D9-402E-4A54-B9ED-6EBE6A55A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F30939-C578-4E8D-AB84-8A744773C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314FD7-C1D2-4360-9BF3-753F15B4F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76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05CD287-BEE4-46C1-AAF3-6B22E1C80D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662113" y="2273300"/>
            <a:ext cx="2520950" cy="4584700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latin typeface="Tw Cen MT" panose="020B0602020104020603" pitchFamily="34" charset="0"/>
              </a:defRPr>
            </a:lvl1pPr>
          </a:lstStyle>
          <a:p>
            <a:r>
              <a:rPr lang="en-US" dirty="0"/>
              <a:t>Drag and Drop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29301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7E919-E694-43C1-A2B0-463F978A8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8C5201-6E4C-4A9A-AE83-6548EF1D0C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F9E7F5-5C1D-4858-962A-88BE45881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E835E-1810-4397-81FE-0D7C205E0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B84D-D061-483E-84D4-FDF00078B9A9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8605D-B969-4157-BE3C-9B72C6B61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D90612-B942-4CB8-B4A8-EBE3E5408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494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E1B219-54AC-4A60-8248-EA804C4D8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D78E4-1EB0-48B2-A9CF-2D1FD812AD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F0F9F-AC9A-4597-BEDC-D0F4C46069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5B84D-D061-483E-84D4-FDF00078B9A9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EE440-A915-46D6-A7F4-ECAAFB0E0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7F1FD0-10EF-4EF8-BBA9-5D46C287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DBBF1-274E-473A-94DF-899C7F88AD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531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sa.gov/feature/artemis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5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Dowolny kształt: kształt 25">
            <a:extLst>
              <a:ext uri="{FF2B5EF4-FFF2-40B4-BE49-F238E27FC236}">
                <a16:creationId xmlns:a16="http://schemas.microsoft.com/office/drawing/2014/main" id="{0362683C-2174-07ED-E70B-0118862D838F}"/>
              </a:ext>
            </a:extLst>
          </p:cNvPr>
          <p:cNvSpPr/>
          <p:nvPr/>
        </p:nvSpPr>
        <p:spPr>
          <a:xfrm>
            <a:off x="5678647" y="933450"/>
            <a:ext cx="6448973" cy="4162425"/>
          </a:xfrm>
          <a:custGeom>
            <a:avLst/>
            <a:gdLst>
              <a:gd name="connsiteX0" fmla="*/ 1398428 w 6448973"/>
              <a:gd name="connsiteY0" fmla="*/ 4162425 h 4162425"/>
              <a:gd name="connsiteX1" fmla="*/ 312578 w 6448973"/>
              <a:gd name="connsiteY1" fmla="*/ 2952750 h 4162425"/>
              <a:gd name="connsiteX2" fmla="*/ 6332378 w 6448973"/>
              <a:gd name="connsiteY2" fmla="*/ 1895475 h 4162425"/>
              <a:gd name="connsiteX3" fmla="*/ 4217828 w 6448973"/>
              <a:gd name="connsiteY3" fmla="*/ 0 h 4162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48973" h="4162425">
                <a:moveTo>
                  <a:pt x="1398428" y="4162425"/>
                </a:moveTo>
                <a:cubicBezTo>
                  <a:pt x="444340" y="3746500"/>
                  <a:pt x="-509747" y="3330575"/>
                  <a:pt x="312578" y="2952750"/>
                </a:cubicBezTo>
                <a:cubicBezTo>
                  <a:pt x="1134903" y="2574925"/>
                  <a:pt x="5681503" y="2387600"/>
                  <a:pt x="6332378" y="1895475"/>
                </a:cubicBezTo>
                <a:cubicBezTo>
                  <a:pt x="6983253" y="1403350"/>
                  <a:pt x="4719478" y="292100"/>
                  <a:pt x="4217828" y="0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0E377EB-6C1D-436E-B849-651C11860F50}"/>
              </a:ext>
            </a:extLst>
          </p:cNvPr>
          <p:cNvSpPr txBox="1"/>
          <p:nvPr/>
        </p:nvSpPr>
        <p:spPr>
          <a:xfrm>
            <a:off x="1066434" y="1357599"/>
            <a:ext cx="5761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ARTEMIS</a:t>
            </a:r>
            <a:endParaRPr lang="en-US" sz="54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4F42483-C77A-49C4-B88D-D05894D8FEE0}"/>
              </a:ext>
            </a:extLst>
          </p:cNvPr>
          <p:cNvSpPr txBox="1"/>
          <p:nvPr/>
        </p:nvSpPr>
        <p:spPr>
          <a:xfrm>
            <a:off x="1066434" y="2842317"/>
            <a:ext cx="5535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err="1">
                <a:solidFill>
                  <a:schemeClr val="bg1"/>
                </a:solidFill>
              </a:rPr>
              <a:t>NASA’s</a:t>
            </a:r>
            <a:r>
              <a:rPr lang="pl-PL" sz="2400" dirty="0">
                <a:solidFill>
                  <a:schemeClr val="bg1"/>
                </a:solidFill>
              </a:rPr>
              <a:t> </a:t>
            </a:r>
            <a:r>
              <a:rPr lang="pl-PL" sz="2400" dirty="0" err="1">
                <a:solidFill>
                  <a:schemeClr val="bg1"/>
                </a:solidFill>
              </a:rPr>
              <a:t>campaign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946C47-4E7D-4AC9-A14B-6312C9EDD132}"/>
              </a:ext>
            </a:extLst>
          </p:cNvPr>
          <p:cNvSpPr txBox="1"/>
          <p:nvPr/>
        </p:nvSpPr>
        <p:spPr>
          <a:xfrm>
            <a:off x="7470721" y="1834002"/>
            <a:ext cx="404186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16000" dirty="0">
                <a:solidFill>
                  <a:schemeClr val="bg1"/>
                </a:solidFill>
              </a:rPr>
              <a:t>Λ</a:t>
            </a:r>
            <a:endParaRPr lang="en-US" sz="16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Owal 15">
            <a:extLst>
              <a:ext uri="{FF2B5EF4-FFF2-40B4-BE49-F238E27FC236}">
                <a16:creationId xmlns:a16="http://schemas.microsoft.com/office/drawing/2014/main" id="{AE5F6625-3342-6AAA-76DD-6C56F9D590AC}"/>
              </a:ext>
            </a:extLst>
          </p:cNvPr>
          <p:cNvSpPr/>
          <p:nvPr/>
        </p:nvSpPr>
        <p:spPr>
          <a:xfrm>
            <a:off x="8741270" y="247150"/>
            <a:ext cx="1560283" cy="1560283"/>
          </a:xfrm>
          <a:prstGeom prst="ellipse">
            <a:avLst/>
          </a:prstGeom>
          <a:ln>
            <a:noFill/>
          </a:ln>
          <a:effectLst>
            <a:glow rad="76200">
              <a:schemeClr val="bg1">
                <a:alpha val="40000"/>
              </a:schemeClr>
            </a:glow>
          </a:effectLst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grpSp>
        <p:nvGrpSpPr>
          <p:cNvPr id="23" name="Grupa 22">
            <a:extLst>
              <a:ext uri="{FF2B5EF4-FFF2-40B4-BE49-F238E27FC236}">
                <a16:creationId xmlns:a16="http://schemas.microsoft.com/office/drawing/2014/main" id="{52D63308-214F-A829-DBF8-02F253CD8DC8}"/>
              </a:ext>
            </a:extLst>
          </p:cNvPr>
          <p:cNvGrpSpPr/>
          <p:nvPr/>
        </p:nvGrpSpPr>
        <p:grpSpPr>
          <a:xfrm>
            <a:off x="3555467" y="4232358"/>
            <a:ext cx="11649516" cy="8833205"/>
            <a:chOff x="908064" y="966997"/>
            <a:chExt cx="6278287" cy="6742772"/>
          </a:xfrm>
        </p:grpSpPr>
        <p:sp>
          <p:nvSpPr>
            <p:cNvPr id="21" name="Owal 20">
              <a:extLst>
                <a:ext uri="{FF2B5EF4-FFF2-40B4-BE49-F238E27FC236}">
                  <a16:creationId xmlns:a16="http://schemas.microsoft.com/office/drawing/2014/main" id="{23A74044-3CF8-397C-0283-9F07EC543266}"/>
                </a:ext>
              </a:extLst>
            </p:cNvPr>
            <p:cNvSpPr/>
            <p:nvPr/>
          </p:nvSpPr>
          <p:spPr>
            <a:xfrm>
              <a:off x="2176148" y="966997"/>
              <a:ext cx="3742117" cy="3742117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 useBgFill="1">
          <p:nvSpPr>
            <p:cNvPr id="22" name="Owal 21">
              <a:extLst>
                <a:ext uri="{FF2B5EF4-FFF2-40B4-BE49-F238E27FC236}">
                  <a16:creationId xmlns:a16="http://schemas.microsoft.com/office/drawing/2014/main" id="{C7B037A3-45EA-C4D7-DBAD-135B998C9ACC}"/>
                </a:ext>
              </a:extLst>
            </p:cNvPr>
            <p:cNvSpPr/>
            <p:nvPr/>
          </p:nvSpPr>
          <p:spPr>
            <a:xfrm>
              <a:off x="908064" y="1431482"/>
              <a:ext cx="6278287" cy="6278287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  <p:sp>
        <p:nvSpPr>
          <p:cNvPr id="27" name="TextBox 31">
            <a:extLst>
              <a:ext uri="{FF2B5EF4-FFF2-40B4-BE49-F238E27FC236}">
                <a16:creationId xmlns:a16="http://schemas.microsoft.com/office/drawing/2014/main" id="{83314116-0D1F-CB29-406D-07F66AE6B56A}"/>
              </a:ext>
            </a:extLst>
          </p:cNvPr>
          <p:cNvSpPr txBox="1"/>
          <p:nvPr/>
        </p:nvSpPr>
        <p:spPr>
          <a:xfrm>
            <a:off x="7659362" y="4893983"/>
            <a:ext cx="5761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54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ARTEMIS</a:t>
            </a:r>
            <a:endParaRPr lang="en-US" sz="5400" b="1" dirty="0">
              <a:solidFill>
                <a:schemeClr val="bg1">
                  <a:lumMod val="9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0745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5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34F42483-C77A-49C4-B88D-D05894D8FEE0}"/>
              </a:ext>
            </a:extLst>
          </p:cNvPr>
          <p:cNvSpPr txBox="1"/>
          <p:nvPr/>
        </p:nvSpPr>
        <p:spPr>
          <a:xfrm>
            <a:off x="549475" y="455107"/>
            <a:ext cx="1137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The Moon is a 4.5-billion-year-old time capsule</a:t>
            </a:r>
          </a:p>
        </p:txBody>
      </p:sp>
      <p:pic>
        <p:nvPicPr>
          <p:cNvPr id="14" name="Obraz 13" descr="Obraz zawierający natura, Obiekt astronomiczny, kula, planeta&#10;&#10;Opis wygenerowany automatycznie">
            <a:extLst>
              <a:ext uri="{FF2B5EF4-FFF2-40B4-BE49-F238E27FC236}">
                <a16:creationId xmlns:a16="http://schemas.microsoft.com/office/drawing/2014/main" id="{910CB122-58A3-A711-0C7B-BA14A4D44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663" y="1919548"/>
            <a:ext cx="3636203" cy="3410508"/>
          </a:xfrm>
          <a:prstGeom prst="rect">
            <a:avLst/>
          </a:prstGeom>
        </p:spPr>
      </p:pic>
      <p:grpSp>
        <p:nvGrpSpPr>
          <p:cNvPr id="28" name="Grupa 27">
            <a:extLst>
              <a:ext uri="{FF2B5EF4-FFF2-40B4-BE49-F238E27FC236}">
                <a16:creationId xmlns:a16="http://schemas.microsoft.com/office/drawing/2014/main" id="{EA35757A-B871-BB0B-4572-50D82913A1A9}"/>
              </a:ext>
            </a:extLst>
          </p:cNvPr>
          <p:cNvGrpSpPr/>
          <p:nvPr/>
        </p:nvGrpSpPr>
        <p:grpSpPr>
          <a:xfrm>
            <a:off x="9354352" y="5045236"/>
            <a:ext cx="3631719" cy="4011608"/>
            <a:chOff x="5763216" y="2661125"/>
            <a:chExt cx="3631719" cy="4011608"/>
          </a:xfrm>
        </p:grpSpPr>
        <p:sp>
          <p:nvSpPr>
            <p:cNvPr id="27" name="Dowolny kształt: kształt 26">
              <a:extLst>
                <a:ext uri="{FF2B5EF4-FFF2-40B4-BE49-F238E27FC236}">
                  <a16:creationId xmlns:a16="http://schemas.microsoft.com/office/drawing/2014/main" id="{32634533-21C7-A8AD-A06B-0CB52995BF4A}"/>
                </a:ext>
              </a:extLst>
            </p:cNvPr>
            <p:cNvSpPr/>
            <p:nvPr/>
          </p:nvSpPr>
          <p:spPr>
            <a:xfrm>
              <a:off x="6252775" y="2868275"/>
              <a:ext cx="2216821" cy="1290573"/>
            </a:xfrm>
            <a:custGeom>
              <a:avLst/>
              <a:gdLst>
                <a:gd name="connsiteX0" fmla="*/ 700358 w 2500245"/>
                <a:gd name="connsiteY0" fmla="*/ 1455575 h 1455575"/>
                <a:gd name="connsiteX1" fmla="*/ 93869 w 2500245"/>
                <a:gd name="connsiteY1" fmla="*/ 1156995 h 1455575"/>
                <a:gd name="connsiteX2" fmla="*/ 2463844 w 2500245"/>
                <a:gd name="connsiteY2" fmla="*/ 597159 h 1455575"/>
                <a:gd name="connsiteX3" fmla="*/ 1512122 w 2500245"/>
                <a:gd name="connsiteY3" fmla="*/ 0 h 14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245" h="1455575">
                  <a:moveTo>
                    <a:pt x="700358" y="1455575"/>
                  </a:moveTo>
                  <a:cubicBezTo>
                    <a:pt x="250156" y="1377819"/>
                    <a:pt x="-200045" y="1300064"/>
                    <a:pt x="93869" y="1156995"/>
                  </a:cubicBezTo>
                  <a:cubicBezTo>
                    <a:pt x="387783" y="1013926"/>
                    <a:pt x="2227469" y="789991"/>
                    <a:pt x="2463844" y="597159"/>
                  </a:cubicBezTo>
                  <a:cubicBezTo>
                    <a:pt x="2700219" y="404327"/>
                    <a:pt x="1715840" y="85531"/>
                    <a:pt x="1512122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grpSp>
          <p:nvGrpSpPr>
            <p:cNvPr id="22" name="Grupa 21">
              <a:extLst>
                <a:ext uri="{FF2B5EF4-FFF2-40B4-BE49-F238E27FC236}">
                  <a16:creationId xmlns:a16="http://schemas.microsoft.com/office/drawing/2014/main" id="{A0C57B8F-0123-ECBB-AE44-4BD1514BD175}"/>
                </a:ext>
              </a:extLst>
            </p:cNvPr>
            <p:cNvGrpSpPr/>
            <p:nvPr/>
          </p:nvGrpSpPr>
          <p:grpSpPr>
            <a:xfrm>
              <a:off x="5763216" y="3918995"/>
              <a:ext cx="3631719" cy="2753738"/>
              <a:chOff x="908064" y="966997"/>
              <a:chExt cx="6278287" cy="6742772"/>
            </a:xfrm>
          </p:grpSpPr>
          <p:sp>
            <p:nvSpPr>
              <p:cNvPr id="23" name="Owal 22">
                <a:extLst>
                  <a:ext uri="{FF2B5EF4-FFF2-40B4-BE49-F238E27FC236}">
                    <a16:creationId xmlns:a16="http://schemas.microsoft.com/office/drawing/2014/main" id="{61D175AD-C054-8812-67E9-40AD28697EF6}"/>
                  </a:ext>
                </a:extLst>
              </p:cNvPr>
              <p:cNvSpPr/>
              <p:nvPr/>
            </p:nvSpPr>
            <p:spPr>
              <a:xfrm>
                <a:off x="2176148" y="966997"/>
                <a:ext cx="3742117" cy="374211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 useBgFill="1">
            <p:nvSpPr>
              <p:cNvPr id="24" name="Owal 23">
                <a:extLst>
                  <a:ext uri="{FF2B5EF4-FFF2-40B4-BE49-F238E27FC236}">
                    <a16:creationId xmlns:a16="http://schemas.microsoft.com/office/drawing/2014/main" id="{C1D41DC5-3C7D-79F1-ACC9-187137AF7138}"/>
                  </a:ext>
                </a:extLst>
              </p:cNvPr>
              <p:cNvSpPr/>
              <p:nvPr/>
            </p:nvSpPr>
            <p:spPr>
              <a:xfrm>
                <a:off x="908064" y="1431482"/>
                <a:ext cx="6278287" cy="627828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sp>
          <p:nvSpPr>
            <p:cNvPr id="25" name="Owal 24">
              <a:extLst>
                <a:ext uri="{FF2B5EF4-FFF2-40B4-BE49-F238E27FC236}">
                  <a16:creationId xmlns:a16="http://schemas.microsoft.com/office/drawing/2014/main" id="{7D352859-E195-D627-9249-85B35B1265C5}"/>
                </a:ext>
              </a:extLst>
            </p:cNvPr>
            <p:cNvSpPr/>
            <p:nvPr/>
          </p:nvSpPr>
          <p:spPr>
            <a:xfrm>
              <a:off x="7358800" y="2661125"/>
              <a:ext cx="443927" cy="414301"/>
            </a:xfrm>
            <a:prstGeom prst="ellipse">
              <a:avLst/>
            </a:prstGeom>
            <a:ln>
              <a:noFill/>
            </a:ln>
            <a:effectLst/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6" name="TextBox 43">
              <a:extLst>
                <a:ext uri="{FF2B5EF4-FFF2-40B4-BE49-F238E27FC236}">
                  <a16:creationId xmlns:a16="http://schemas.microsoft.com/office/drawing/2014/main" id="{E959CE38-6A98-B23D-EBEF-8BB6AB266A57}"/>
                </a:ext>
              </a:extLst>
            </p:cNvPr>
            <p:cNvSpPr txBox="1"/>
            <p:nvPr/>
          </p:nvSpPr>
          <p:spPr>
            <a:xfrm>
              <a:off x="6818848" y="3022364"/>
              <a:ext cx="1520454" cy="982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6600" dirty="0">
                  <a:solidFill>
                    <a:schemeClr val="bg1"/>
                  </a:solidFill>
                </a:rPr>
                <a:t>Λ</a:t>
              </a:r>
              <a:endParaRPr lang="en-US" sz="6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0E377EB-6C1D-436E-B849-651C11860F50}"/>
                </a:ext>
              </a:extLst>
            </p:cNvPr>
            <p:cNvSpPr txBox="1"/>
            <p:nvPr/>
          </p:nvSpPr>
          <p:spPr>
            <a:xfrm>
              <a:off x="6752173" y="4082104"/>
              <a:ext cx="2359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+mj-lt"/>
                </a:rPr>
                <a:t>ARTEMIS</a:t>
              </a:r>
              <a:endPara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3184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5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a 27">
            <a:extLst>
              <a:ext uri="{FF2B5EF4-FFF2-40B4-BE49-F238E27FC236}">
                <a16:creationId xmlns:a16="http://schemas.microsoft.com/office/drawing/2014/main" id="{EA35757A-B871-BB0B-4572-50D82913A1A9}"/>
              </a:ext>
            </a:extLst>
          </p:cNvPr>
          <p:cNvGrpSpPr/>
          <p:nvPr/>
        </p:nvGrpSpPr>
        <p:grpSpPr>
          <a:xfrm>
            <a:off x="9337207" y="4852196"/>
            <a:ext cx="3631719" cy="4011608"/>
            <a:chOff x="5763216" y="2661125"/>
            <a:chExt cx="3631719" cy="4011608"/>
          </a:xfrm>
        </p:grpSpPr>
        <p:sp>
          <p:nvSpPr>
            <p:cNvPr id="27" name="Dowolny kształt: kształt 26">
              <a:extLst>
                <a:ext uri="{FF2B5EF4-FFF2-40B4-BE49-F238E27FC236}">
                  <a16:creationId xmlns:a16="http://schemas.microsoft.com/office/drawing/2014/main" id="{32634533-21C7-A8AD-A06B-0CB52995BF4A}"/>
                </a:ext>
              </a:extLst>
            </p:cNvPr>
            <p:cNvSpPr/>
            <p:nvPr/>
          </p:nvSpPr>
          <p:spPr>
            <a:xfrm>
              <a:off x="6252775" y="2868275"/>
              <a:ext cx="2216821" cy="1290573"/>
            </a:xfrm>
            <a:custGeom>
              <a:avLst/>
              <a:gdLst>
                <a:gd name="connsiteX0" fmla="*/ 700358 w 2500245"/>
                <a:gd name="connsiteY0" fmla="*/ 1455575 h 1455575"/>
                <a:gd name="connsiteX1" fmla="*/ 93869 w 2500245"/>
                <a:gd name="connsiteY1" fmla="*/ 1156995 h 1455575"/>
                <a:gd name="connsiteX2" fmla="*/ 2463844 w 2500245"/>
                <a:gd name="connsiteY2" fmla="*/ 597159 h 1455575"/>
                <a:gd name="connsiteX3" fmla="*/ 1512122 w 2500245"/>
                <a:gd name="connsiteY3" fmla="*/ 0 h 14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245" h="1455575">
                  <a:moveTo>
                    <a:pt x="700358" y="1455575"/>
                  </a:moveTo>
                  <a:cubicBezTo>
                    <a:pt x="250156" y="1377819"/>
                    <a:pt x="-200045" y="1300064"/>
                    <a:pt x="93869" y="1156995"/>
                  </a:cubicBezTo>
                  <a:cubicBezTo>
                    <a:pt x="387783" y="1013926"/>
                    <a:pt x="2227469" y="789991"/>
                    <a:pt x="2463844" y="597159"/>
                  </a:cubicBezTo>
                  <a:cubicBezTo>
                    <a:pt x="2700219" y="404327"/>
                    <a:pt x="1715840" y="85531"/>
                    <a:pt x="1512122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grpSp>
          <p:nvGrpSpPr>
            <p:cNvPr id="22" name="Grupa 21">
              <a:extLst>
                <a:ext uri="{FF2B5EF4-FFF2-40B4-BE49-F238E27FC236}">
                  <a16:creationId xmlns:a16="http://schemas.microsoft.com/office/drawing/2014/main" id="{A0C57B8F-0123-ECBB-AE44-4BD1514BD175}"/>
                </a:ext>
              </a:extLst>
            </p:cNvPr>
            <p:cNvGrpSpPr/>
            <p:nvPr/>
          </p:nvGrpSpPr>
          <p:grpSpPr>
            <a:xfrm>
              <a:off x="5763216" y="3918995"/>
              <a:ext cx="3631719" cy="2753738"/>
              <a:chOff x="908064" y="966997"/>
              <a:chExt cx="6278287" cy="6742772"/>
            </a:xfrm>
          </p:grpSpPr>
          <p:sp>
            <p:nvSpPr>
              <p:cNvPr id="23" name="Owal 22">
                <a:extLst>
                  <a:ext uri="{FF2B5EF4-FFF2-40B4-BE49-F238E27FC236}">
                    <a16:creationId xmlns:a16="http://schemas.microsoft.com/office/drawing/2014/main" id="{61D175AD-C054-8812-67E9-40AD28697EF6}"/>
                  </a:ext>
                </a:extLst>
              </p:cNvPr>
              <p:cNvSpPr/>
              <p:nvPr/>
            </p:nvSpPr>
            <p:spPr>
              <a:xfrm>
                <a:off x="2176148" y="966997"/>
                <a:ext cx="3742117" cy="374211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 useBgFill="1">
            <p:nvSpPr>
              <p:cNvPr id="24" name="Owal 23">
                <a:extLst>
                  <a:ext uri="{FF2B5EF4-FFF2-40B4-BE49-F238E27FC236}">
                    <a16:creationId xmlns:a16="http://schemas.microsoft.com/office/drawing/2014/main" id="{C1D41DC5-3C7D-79F1-ACC9-187137AF7138}"/>
                  </a:ext>
                </a:extLst>
              </p:cNvPr>
              <p:cNvSpPr/>
              <p:nvPr/>
            </p:nvSpPr>
            <p:spPr>
              <a:xfrm>
                <a:off x="908064" y="1431482"/>
                <a:ext cx="6278287" cy="627828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sp>
          <p:nvSpPr>
            <p:cNvPr id="25" name="Owal 24">
              <a:extLst>
                <a:ext uri="{FF2B5EF4-FFF2-40B4-BE49-F238E27FC236}">
                  <a16:creationId xmlns:a16="http://schemas.microsoft.com/office/drawing/2014/main" id="{7D352859-E195-D627-9249-85B35B1265C5}"/>
                </a:ext>
              </a:extLst>
            </p:cNvPr>
            <p:cNvSpPr/>
            <p:nvPr/>
          </p:nvSpPr>
          <p:spPr>
            <a:xfrm>
              <a:off x="7358800" y="2661125"/>
              <a:ext cx="443927" cy="414301"/>
            </a:xfrm>
            <a:prstGeom prst="ellipse">
              <a:avLst/>
            </a:prstGeom>
            <a:ln>
              <a:noFill/>
            </a:ln>
            <a:effectLst/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6" name="TextBox 43">
              <a:extLst>
                <a:ext uri="{FF2B5EF4-FFF2-40B4-BE49-F238E27FC236}">
                  <a16:creationId xmlns:a16="http://schemas.microsoft.com/office/drawing/2014/main" id="{E959CE38-6A98-B23D-EBEF-8BB6AB266A57}"/>
                </a:ext>
              </a:extLst>
            </p:cNvPr>
            <p:cNvSpPr txBox="1"/>
            <p:nvPr/>
          </p:nvSpPr>
          <p:spPr>
            <a:xfrm>
              <a:off x="6818848" y="3022364"/>
              <a:ext cx="1520454" cy="982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6600" dirty="0">
                  <a:solidFill>
                    <a:schemeClr val="bg1"/>
                  </a:solidFill>
                </a:rPr>
                <a:t>Λ</a:t>
              </a:r>
              <a:endParaRPr lang="en-US" sz="6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0E377EB-6C1D-436E-B849-651C11860F50}"/>
                </a:ext>
              </a:extLst>
            </p:cNvPr>
            <p:cNvSpPr txBox="1"/>
            <p:nvPr/>
          </p:nvSpPr>
          <p:spPr>
            <a:xfrm>
              <a:off x="6752173" y="4082104"/>
              <a:ext cx="2359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+mj-lt"/>
                </a:rPr>
                <a:t>ARTEMIS</a:t>
              </a:r>
              <a:endPara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Oval 42">
            <a:extLst>
              <a:ext uri="{FF2B5EF4-FFF2-40B4-BE49-F238E27FC236}">
                <a16:creationId xmlns:a16="http://schemas.microsoft.com/office/drawing/2014/main" id="{DC4A92AA-542B-1C27-7717-D81564920F89}"/>
              </a:ext>
            </a:extLst>
          </p:cNvPr>
          <p:cNvSpPr/>
          <p:nvPr/>
        </p:nvSpPr>
        <p:spPr>
          <a:xfrm>
            <a:off x="1712833" y="2275391"/>
            <a:ext cx="1798720" cy="1798720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" name="Oval 46">
            <a:extLst>
              <a:ext uri="{FF2B5EF4-FFF2-40B4-BE49-F238E27FC236}">
                <a16:creationId xmlns:a16="http://schemas.microsoft.com/office/drawing/2014/main" id="{D280F5B6-FFF2-B46A-8AD2-DAF7895F583E}"/>
              </a:ext>
            </a:extLst>
          </p:cNvPr>
          <p:cNvSpPr/>
          <p:nvPr/>
        </p:nvSpPr>
        <p:spPr>
          <a:xfrm>
            <a:off x="1954200" y="2516758"/>
            <a:ext cx="1315986" cy="131598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grpSp>
        <p:nvGrpSpPr>
          <p:cNvPr id="4" name="Group 59">
            <a:extLst>
              <a:ext uri="{FF2B5EF4-FFF2-40B4-BE49-F238E27FC236}">
                <a16:creationId xmlns:a16="http://schemas.microsoft.com/office/drawing/2014/main" id="{70301E6D-3665-1D57-6D6E-17142C4F0A4E}"/>
              </a:ext>
            </a:extLst>
          </p:cNvPr>
          <p:cNvGrpSpPr/>
          <p:nvPr/>
        </p:nvGrpSpPr>
        <p:grpSpPr>
          <a:xfrm>
            <a:off x="2146887" y="2709445"/>
            <a:ext cx="930612" cy="930612"/>
            <a:chOff x="6158672" y="3675083"/>
            <a:chExt cx="787340" cy="787340"/>
          </a:xfrm>
          <a:solidFill>
            <a:schemeClr val="bg1"/>
          </a:solidFill>
        </p:grpSpPr>
        <p:sp>
          <p:nvSpPr>
            <p:cNvPr id="5" name="Circle: Hollow 60">
              <a:extLst>
                <a:ext uri="{FF2B5EF4-FFF2-40B4-BE49-F238E27FC236}">
                  <a16:creationId xmlns:a16="http://schemas.microsoft.com/office/drawing/2014/main" id="{38B3EBD0-7342-BFF5-1412-EDBF114476C3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grpSp>
          <p:nvGrpSpPr>
            <p:cNvPr id="6" name="Group 61">
              <a:extLst>
                <a:ext uri="{FF2B5EF4-FFF2-40B4-BE49-F238E27FC236}">
                  <a16:creationId xmlns:a16="http://schemas.microsoft.com/office/drawing/2014/main" id="{B83451E2-3BA0-261C-FF5A-014E37B28CA8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7" name="Rectangle: Rounded Corners 62">
                <a:extLst>
                  <a:ext uri="{FF2B5EF4-FFF2-40B4-BE49-F238E27FC236}">
                    <a16:creationId xmlns:a16="http://schemas.microsoft.com/office/drawing/2014/main" id="{3185D49E-9A20-7CE1-B208-A36D14CE1F20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Montserrat" panose="00000500000000000000" pitchFamily="2" charset="0"/>
                </a:endParaRPr>
              </a:p>
            </p:txBody>
          </p:sp>
          <p:sp>
            <p:nvSpPr>
              <p:cNvPr id="8" name="Rectangle: Rounded Corners 63">
                <a:extLst>
                  <a:ext uri="{FF2B5EF4-FFF2-40B4-BE49-F238E27FC236}">
                    <a16:creationId xmlns:a16="http://schemas.microsoft.com/office/drawing/2014/main" id="{24947EB8-5C29-D508-1B75-BDDCAA07D409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Montserrat" panose="00000500000000000000" pitchFamily="2" charset="0"/>
                </a:endParaRPr>
              </a:p>
            </p:txBody>
          </p:sp>
        </p:grpSp>
      </p:grpSp>
      <p:grpSp>
        <p:nvGrpSpPr>
          <p:cNvPr id="9" name="Group 3">
            <a:extLst>
              <a:ext uri="{FF2B5EF4-FFF2-40B4-BE49-F238E27FC236}">
                <a16:creationId xmlns:a16="http://schemas.microsoft.com/office/drawing/2014/main" id="{D52F3C5C-ED0A-CBEF-8B2D-B5C99BF16896}"/>
              </a:ext>
            </a:extLst>
          </p:cNvPr>
          <p:cNvGrpSpPr/>
          <p:nvPr/>
        </p:nvGrpSpPr>
        <p:grpSpPr>
          <a:xfrm>
            <a:off x="1014455" y="4236036"/>
            <a:ext cx="3195474" cy="1433581"/>
            <a:chOff x="1807454" y="4137390"/>
            <a:chExt cx="3195474" cy="1433581"/>
          </a:xfrm>
        </p:grpSpPr>
        <p:sp>
          <p:nvSpPr>
            <p:cNvPr id="10" name="TextBox 70">
              <a:extLst>
                <a:ext uri="{FF2B5EF4-FFF2-40B4-BE49-F238E27FC236}">
                  <a16:creationId xmlns:a16="http://schemas.microsoft.com/office/drawing/2014/main" id="{9055CC52-B967-A8B1-A364-78BCA5652279}"/>
                </a:ext>
              </a:extLst>
            </p:cNvPr>
            <p:cNvSpPr txBox="1"/>
            <p:nvPr/>
          </p:nvSpPr>
          <p:spPr>
            <a:xfrm>
              <a:off x="2371633" y="4137390"/>
              <a:ext cx="20671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+mj-lt"/>
                </a:rPr>
                <a:t>ARTEMIS I</a:t>
              </a:r>
              <a:r>
                <a:rPr lang="pl-PL" sz="2400" b="1" dirty="0">
                  <a:solidFill>
                    <a:srgbClr val="1B1B1B"/>
                  </a:solidFill>
                  <a:highlight>
                    <a:srgbClr val="FFFFFF"/>
                  </a:highlight>
                  <a:latin typeface="inter"/>
                </a:rPr>
                <a:t> </a:t>
              </a:r>
              <a:endParaRPr lang="pl-PL" sz="2400" b="1" i="0" dirty="0">
                <a:solidFill>
                  <a:srgbClr val="1B1B1B"/>
                </a:solidFill>
                <a:effectLst/>
                <a:highlight>
                  <a:srgbClr val="FFFFFF"/>
                </a:highlight>
                <a:latin typeface="inter"/>
              </a:endParaRPr>
            </a:p>
          </p:txBody>
        </p:sp>
        <p:sp>
          <p:nvSpPr>
            <p:cNvPr id="11" name="TextBox 71">
              <a:extLst>
                <a:ext uri="{FF2B5EF4-FFF2-40B4-BE49-F238E27FC236}">
                  <a16:creationId xmlns:a16="http://schemas.microsoft.com/office/drawing/2014/main" id="{133B0282-865C-3EFD-2D49-93BC3E030A27}"/>
                </a:ext>
              </a:extLst>
            </p:cNvPr>
            <p:cNvSpPr txBox="1"/>
            <p:nvPr/>
          </p:nvSpPr>
          <p:spPr>
            <a:xfrm>
              <a:off x="1807454" y="4493753"/>
              <a:ext cx="319547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was an uncrewed flight test of the Space Launch System and the Orion spacecraft around the Moon.</a:t>
              </a:r>
            </a:p>
          </p:txBody>
        </p:sp>
      </p:grpSp>
      <p:sp>
        <p:nvSpPr>
          <p:cNvPr id="17" name="Oval 82">
            <a:extLst>
              <a:ext uri="{FF2B5EF4-FFF2-40B4-BE49-F238E27FC236}">
                <a16:creationId xmlns:a16="http://schemas.microsoft.com/office/drawing/2014/main" id="{FBDBE85E-AE33-68B1-5B57-C0ECB67E7397}"/>
              </a:ext>
            </a:extLst>
          </p:cNvPr>
          <p:cNvSpPr/>
          <p:nvPr/>
        </p:nvSpPr>
        <p:spPr>
          <a:xfrm>
            <a:off x="5151358" y="2275391"/>
            <a:ext cx="1798720" cy="1798720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8" name="Oval 83">
            <a:extLst>
              <a:ext uri="{FF2B5EF4-FFF2-40B4-BE49-F238E27FC236}">
                <a16:creationId xmlns:a16="http://schemas.microsoft.com/office/drawing/2014/main" id="{8816CA03-ABF1-EE73-02CE-6274F4E3B3BA}"/>
              </a:ext>
            </a:extLst>
          </p:cNvPr>
          <p:cNvSpPr/>
          <p:nvPr/>
        </p:nvSpPr>
        <p:spPr>
          <a:xfrm>
            <a:off x="5392725" y="2516758"/>
            <a:ext cx="1315986" cy="1315986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Montserrat" panose="00000500000000000000" pitchFamily="2" charset="0"/>
            </a:endParaRPr>
          </a:p>
        </p:txBody>
      </p:sp>
      <p:grpSp>
        <p:nvGrpSpPr>
          <p:cNvPr id="19" name="Group 84">
            <a:extLst>
              <a:ext uri="{FF2B5EF4-FFF2-40B4-BE49-F238E27FC236}">
                <a16:creationId xmlns:a16="http://schemas.microsoft.com/office/drawing/2014/main" id="{51DD84CF-FC39-E68F-431D-A97AAD6FDB9F}"/>
              </a:ext>
            </a:extLst>
          </p:cNvPr>
          <p:cNvGrpSpPr/>
          <p:nvPr/>
        </p:nvGrpSpPr>
        <p:grpSpPr>
          <a:xfrm>
            <a:off x="5585412" y="2709445"/>
            <a:ext cx="930612" cy="930612"/>
            <a:chOff x="6158672" y="3675083"/>
            <a:chExt cx="787340" cy="787340"/>
          </a:xfrm>
          <a:solidFill>
            <a:schemeClr val="bg1"/>
          </a:solidFill>
        </p:grpSpPr>
        <p:sp>
          <p:nvSpPr>
            <p:cNvPr id="20" name="Circle: Hollow 103">
              <a:extLst>
                <a:ext uri="{FF2B5EF4-FFF2-40B4-BE49-F238E27FC236}">
                  <a16:creationId xmlns:a16="http://schemas.microsoft.com/office/drawing/2014/main" id="{6FCE3A12-0D87-0C92-4CE5-FD28276D27C3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grpSp>
          <p:nvGrpSpPr>
            <p:cNvPr id="21" name="Group 104">
              <a:extLst>
                <a:ext uri="{FF2B5EF4-FFF2-40B4-BE49-F238E27FC236}">
                  <a16:creationId xmlns:a16="http://schemas.microsoft.com/office/drawing/2014/main" id="{679A5772-525E-4CC3-10E5-FF8E3561305B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29" name="Rectangle: Rounded Corners 105">
                <a:extLst>
                  <a:ext uri="{FF2B5EF4-FFF2-40B4-BE49-F238E27FC236}">
                    <a16:creationId xmlns:a16="http://schemas.microsoft.com/office/drawing/2014/main" id="{CE23C293-2F4D-3A26-ECC8-38F9AE5903DE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Montserrat" panose="00000500000000000000" pitchFamily="2" charset="0"/>
                </a:endParaRPr>
              </a:p>
            </p:txBody>
          </p:sp>
          <p:sp>
            <p:nvSpPr>
              <p:cNvPr id="30" name="Rectangle: Rounded Corners 106">
                <a:extLst>
                  <a:ext uri="{FF2B5EF4-FFF2-40B4-BE49-F238E27FC236}">
                    <a16:creationId xmlns:a16="http://schemas.microsoft.com/office/drawing/2014/main" id="{DB1711BF-6383-CEB7-E0E5-41FD66E1BE97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Montserrat" panose="00000500000000000000" pitchFamily="2" charset="0"/>
                </a:endParaRPr>
              </a:p>
            </p:txBody>
          </p:sp>
        </p:grpSp>
      </p:grpSp>
      <p:grpSp>
        <p:nvGrpSpPr>
          <p:cNvPr id="31" name="Group 107">
            <a:extLst>
              <a:ext uri="{FF2B5EF4-FFF2-40B4-BE49-F238E27FC236}">
                <a16:creationId xmlns:a16="http://schemas.microsoft.com/office/drawing/2014/main" id="{80EFE30C-8F84-EE45-7341-112C3101193B}"/>
              </a:ext>
            </a:extLst>
          </p:cNvPr>
          <p:cNvGrpSpPr/>
          <p:nvPr/>
        </p:nvGrpSpPr>
        <p:grpSpPr>
          <a:xfrm>
            <a:off x="4492395" y="4236036"/>
            <a:ext cx="3116644" cy="1679802"/>
            <a:chOff x="1846869" y="4137390"/>
            <a:chExt cx="3116644" cy="1679802"/>
          </a:xfrm>
        </p:grpSpPr>
        <p:sp>
          <p:nvSpPr>
            <p:cNvPr id="33" name="TextBox 113">
              <a:extLst>
                <a:ext uri="{FF2B5EF4-FFF2-40B4-BE49-F238E27FC236}">
                  <a16:creationId xmlns:a16="http://schemas.microsoft.com/office/drawing/2014/main" id="{F440FFF0-D1CC-60BB-E1CA-0C7FC142703D}"/>
                </a:ext>
              </a:extLst>
            </p:cNvPr>
            <p:cNvSpPr txBox="1"/>
            <p:nvPr/>
          </p:nvSpPr>
          <p:spPr>
            <a:xfrm>
              <a:off x="2371633" y="4137390"/>
              <a:ext cx="20671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+mj-lt"/>
                </a:rPr>
                <a:t>ARTEMIS </a:t>
              </a:r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II</a:t>
              </a:r>
              <a:endParaRPr lang="en-US" sz="24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4" name="TextBox 114">
              <a:extLst>
                <a:ext uri="{FF2B5EF4-FFF2-40B4-BE49-F238E27FC236}">
                  <a16:creationId xmlns:a16="http://schemas.microsoft.com/office/drawing/2014/main" id="{51A548EA-1203-8759-4A11-17989C09CE3D}"/>
                </a:ext>
              </a:extLst>
            </p:cNvPr>
            <p:cNvSpPr txBox="1"/>
            <p:nvPr/>
          </p:nvSpPr>
          <p:spPr>
            <a:xfrm>
              <a:off x="1846869" y="4493753"/>
              <a:ext cx="311664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will be the first crewed flight test of the Space Launch System and the Orion spacecraft around the Moon.</a:t>
              </a:r>
            </a:p>
          </p:txBody>
        </p:sp>
      </p:grpSp>
      <p:sp>
        <p:nvSpPr>
          <p:cNvPr id="35" name="Oval 115">
            <a:extLst>
              <a:ext uri="{FF2B5EF4-FFF2-40B4-BE49-F238E27FC236}">
                <a16:creationId xmlns:a16="http://schemas.microsoft.com/office/drawing/2014/main" id="{957B5A2D-1208-401F-C63E-FC6B8218F20F}"/>
              </a:ext>
            </a:extLst>
          </p:cNvPr>
          <p:cNvSpPr/>
          <p:nvPr/>
        </p:nvSpPr>
        <p:spPr>
          <a:xfrm>
            <a:off x="8607255" y="2275391"/>
            <a:ext cx="1798720" cy="1798720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6" name="Oval 116">
            <a:extLst>
              <a:ext uri="{FF2B5EF4-FFF2-40B4-BE49-F238E27FC236}">
                <a16:creationId xmlns:a16="http://schemas.microsoft.com/office/drawing/2014/main" id="{170FE19B-3288-9241-B6E0-42542F416BA5}"/>
              </a:ext>
            </a:extLst>
          </p:cNvPr>
          <p:cNvSpPr/>
          <p:nvPr/>
        </p:nvSpPr>
        <p:spPr>
          <a:xfrm>
            <a:off x="8848622" y="2516758"/>
            <a:ext cx="1315986" cy="1315986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grpSp>
        <p:nvGrpSpPr>
          <p:cNvPr id="37" name="Group 117">
            <a:extLst>
              <a:ext uri="{FF2B5EF4-FFF2-40B4-BE49-F238E27FC236}">
                <a16:creationId xmlns:a16="http://schemas.microsoft.com/office/drawing/2014/main" id="{E850ED5A-FE17-22C1-DEA1-5ADBAAA3D129}"/>
              </a:ext>
            </a:extLst>
          </p:cNvPr>
          <p:cNvGrpSpPr/>
          <p:nvPr/>
        </p:nvGrpSpPr>
        <p:grpSpPr>
          <a:xfrm>
            <a:off x="9041309" y="2709445"/>
            <a:ext cx="930612" cy="930612"/>
            <a:chOff x="6158672" y="3675083"/>
            <a:chExt cx="787340" cy="787340"/>
          </a:xfrm>
          <a:solidFill>
            <a:schemeClr val="bg1"/>
          </a:solidFill>
        </p:grpSpPr>
        <p:sp>
          <p:nvSpPr>
            <p:cNvPr id="38" name="Circle: Hollow 118">
              <a:extLst>
                <a:ext uri="{FF2B5EF4-FFF2-40B4-BE49-F238E27FC236}">
                  <a16:creationId xmlns:a16="http://schemas.microsoft.com/office/drawing/2014/main" id="{68C0F16C-D10D-F4A1-1460-9A64BD42D166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grpSp>
          <p:nvGrpSpPr>
            <p:cNvPr id="39" name="Group 119">
              <a:extLst>
                <a:ext uri="{FF2B5EF4-FFF2-40B4-BE49-F238E27FC236}">
                  <a16:creationId xmlns:a16="http://schemas.microsoft.com/office/drawing/2014/main" id="{6780161E-8BD2-F1A7-C9D4-9AAC80877D2A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40" name="Rectangle: Rounded Corners 120">
                <a:extLst>
                  <a:ext uri="{FF2B5EF4-FFF2-40B4-BE49-F238E27FC236}">
                    <a16:creationId xmlns:a16="http://schemas.microsoft.com/office/drawing/2014/main" id="{1B9BDEC8-C5E6-8CD2-A901-25770E343B7B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Montserrat" panose="00000500000000000000" pitchFamily="2" charset="0"/>
                </a:endParaRPr>
              </a:p>
            </p:txBody>
          </p:sp>
          <p:sp>
            <p:nvSpPr>
              <p:cNvPr id="41" name="Rectangle: Rounded Corners 121">
                <a:extLst>
                  <a:ext uri="{FF2B5EF4-FFF2-40B4-BE49-F238E27FC236}">
                    <a16:creationId xmlns:a16="http://schemas.microsoft.com/office/drawing/2014/main" id="{D389C200-96EE-7376-9277-E0C8A23F3F1A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Montserrat" panose="00000500000000000000" pitchFamily="2" charset="0"/>
                </a:endParaRPr>
              </a:p>
            </p:txBody>
          </p:sp>
        </p:grpSp>
      </p:grpSp>
      <p:grpSp>
        <p:nvGrpSpPr>
          <p:cNvPr id="42" name="Group 122">
            <a:extLst>
              <a:ext uri="{FF2B5EF4-FFF2-40B4-BE49-F238E27FC236}">
                <a16:creationId xmlns:a16="http://schemas.microsoft.com/office/drawing/2014/main" id="{7371D14B-B782-50DC-570F-8EDBA53D36D0}"/>
              </a:ext>
            </a:extLst>
          </p:cNvPr>
          <p:cNvGrpSpPr/>
          <p:nvPr/>
        </p:nvGrpSpPr>
        <p:grpSpPr>
          <a:xfrm>
            <a:off x="7948292" y="4236036"/>
            <a:ext cx="3116644" cy="1187360"/>
            <a:chOff x="1846869" y="4137390"/>
            <a:chExt cx="3116644" cy="1187360"/>
          </a:xfrm>
        </p:grpSpPr>
        <p:sp>
          <p:nvSpPr>
            <p:cNvPr id="43" name="TextBox 124">
              <a:extLst>
                <a:ext uri="{FF2B5EF4-FFF2-40B4-BE49-F238E27FC236}">
                  <a16:creationId xmlns:a16="http://schemas.microsoft.com/office/drawing/2014/main" id="{03C96BDD-AB63-0818-8C72-82FE19CE1190}"/>
                </a:ext>
              </a:extLst>
            </p:cNvPr>
            <p:cNvSpPr txBox="1"/>
            <p:nvPr/>
          </p:nvSpPr>
          <p:spPr>
            <a:xfrm>
              <a:off x="2371633" y="4137390"/>
              <a:ext cx="20671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+mj-lt"/>
                </a:rPr>
                <a:t>ARTEMIS </a:t>
              </a:r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III</a:t>
              </a:r>
              <a:endParaRPr lang="en-US" sz="24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4" name="TextBox 125">
              <a:extLst>
                <a:ext uri="{FF2B5EF4-FFF2-40B4-BE49-F238E27FC236}">
                  <a16:creationId xmlns:a16="http://schemas.microsoft.com/office/drawing/2014/main" id="{9F378B70-C3E4-9111-9CAD-4719F8F7E06C}"/>
                </a:ext>
              </a:extLst>
            </p:cNvPr>
            <p:cNvSpPr txBox="1"/>
            <p:nvPr/>
          </p:nvSpPr>
          <p:spPr>
            <a:xfrm>
              <a:off x="1846869" y="4493753"/>
              <a:ext cx="31166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will send the first humans to explore the region near the lunar South Pole.</a:t>
              </a:r>
            </a:p>
          </p:txBody>
        </p:sp>
      </p:grpSp>
      <p:sp>
        <p:nvSpPr>
          <p:cNvPr id="45" name="TextBox 45">
            <a:extLst>
              <a:ext uri="{FF2B5EF4-FFF2-40B4-BE49-F238E27FC236}">
                <a16:creationId xmlns:a16="http://schemas.microsoft.com/office/drawing/2014/main" id="{B5C9C318-3BCF-0FE7-905C-D1A5E733FE8F}"/>
              </a:ext>
            </a:extLst>
          </p:cNvPr>
          <p:cNvSpPr txBox="1"/>
          <p:nvPr/>
        </p:nvSpPr>
        <p:spPr>
          <a:xfrm>
            <a:off x="2405971" y="167869"/>
            <a:ext cx="72894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More about Artemis Missions</a:t>
            </a:r>
          </a:p>
        </p:txBody>
      </p:sp>
    </p:spTree>
    <p:extLst>
      <p:ext uri="{BB962C8B-B14F-4D97-AF65-F5344CB8AC3E}">
        <p14:creationId xmlns:p14="http://schemas.microsoft.com/office/powerpoint/2010/main" val="81074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5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a 27">
            <a:extLst>
              <a:ext uri="{FF2B5EF4-FFF2-40B4-BE49-F238E27FC236}">
                <a16:creationId xmlns:a16="http://schemas.microsoft.com/office/drawing/2014/main" id="{EA35757A-B871-BB0B-4572-50D82913A1A9}"/>
              </a:ext>
            </a:extLst>
          </p:cNvPr>
          <p:cNvGrpSpPr/>
          <p:nvPr/>
        </p:nvGrpSpPr>
        <p:grpSpPr>
          <a:xfrm>
            <a:off x="9354352" y="5045236"/>
            <a:ext cx="3631719" cy="4011608"/>
            <a:chOff x="5763216" y="2661125"/>
            <a:chExt cx="3631719" cy="4011608"/>
          </a:xfrm>
        </p:grpSpPr>
        <p:sp>
          <p:nvSpPr>
            <p:cNvPr id="27" name="Dowolny kształt: kształt 26">
              <a:extLst>
                <a:ext uri="{FF2B5EF4-FFF2-40B4-BE49-F238E27FC236}">
                  <a16:creationId xmlns:a16="http://schemas.microsoft.com/office/drawing/2014/main" id="{32634533-21C7-A8AD-A06B-0CB52995BF4A}"/>
                </a:ext>
              </a:extLst>
            </p:cNvPr>
            <p:cNvSpPr/>
            <p:nvPr/>
          </p:nvSpPr>
          <p:spPr>
            <a:xfrm>
              <a:off x="6252775" y="2868275"/>
              <a:ext cx="2216821" cy="1290573"/>
            </a:xfrm>
            <a:custGeom>
              <a:avLst/>
              <a:gdLst>
                <a:gd name="connsiteX0" fmla="*/ 700358 w 2500245"/>
                <a:gd name="connsiteY0" fmla="*/ 1455575 h 1455575"/>
                <a:gd name="connsiteX1" fmla="*/ 93869 w 2500245"/>
                <a:gd name="connsiteY1" fmla="*/ 1156995 h 1455575"/>
                <a:gd name="connsiteX2" fmla="*/ 2463844 w 2500245"/>
                <a:gd name="connsiteY2" fmla="*/ 597159 h 1455575"/>
                <a:gd name="connsiteX3" fmla="*/ 1512122 w 2500245"/>
                <a:gd name="connsiteY3" fmla="*/ 0 h 14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245" h="1455575">
                  <a:moveTo>
                    <a:pt x="700358" y="1455575"/>
                  </a:moveTo>
                  <a:cubicBezTo>
                    <a:pt x="250156" y="1377819"/>
                    <a:pt x="-200045" y="1300064"/>
                    <a:pt x="93869" y="1156995"/>
                  </a:cubicBezTo>
                  <a:cubicBezTo>
                    <a:pt x="387783" y="1013926"/>
                    <a:pt x="2227469" y="789991"/>
                    <a:pt x="2463844" y="597159"/>
                  </a:cubicBezTo>
                  <a:cubicBezTo>
                    <a:pt x="2700219" y="404327"/>
                    <a:pt x="1715840" y="85531"/>
                    <a:pt x="1512122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grpSp>
          <p:nvGrpSpPr>
            <p:cNvPr id="22" name="Grupa 21">
              <a:extLst>
                <a:ext uri="{FF2B5EF4-FFF2-40B4-BE49-F238E27FC236}">
                  <a16:creationId xmlns:a16="http://schemas.microsoft.com/office/drawing/2014/main" id="{A0C57B8F-0123-ECBB-AE44-4BD1514BD175}"/>
                </a:ext>
              </a:extLst>
            </p:cNvPr>
            <p:cNvGrpSpPr/>
            <p:nvPr/>
          </p:nvGrpSpPr>
          <p:grpSpPr>
            <a:xfrm>
              <a:off x="5763216" y="3918995"/>
              <a:ext cx="3631719" cy="2753738"/>
              <a:chOff x="908064" y="966997"/>
              <a:chExt cx="6278287" cy="6742772"/>
            </a:xfrm>
          </p:grpSpPr>
          <p:sp>
            <p:nvSpPr>
              <p:cNvPr id="23" name="Owal 22">
                <a:extLst>
                  <a:ext uri="{FF2B5EF4-FFF2-40B4-BE49-F238E27FC236}">
                    <a16:creationId xmlns:a16="http://schemas.microsoft.com/office/drawing/2014/main" id="{61D175AD-C054-8812-67E9-40AD28697EF6}"/>
                  </a:ext>
                </a:extLst>
              </p:cNvPr>
              <p:cNvSpPr/>
              <p:nvPr/>
            </p:nvSpPr>
            <p:spPr>
              <a:xfrm>
                <a:off x="2176148" y="966997"/>
                <a:ext cx="3742117" cy="374211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 useBgFill="1">
            <p:nvSpPr>
              <p:cNvPr id="24" name="Owal 23">
                <a:extLst>
                  <a:ext uri="{FF2B5EF4-FFF2-40B4-BE49-F238E27FC236}">
                    <a16:creationId xmlns:a16="http://schemas.microsoft.com/office/drawing/2014/main" id="{C1D41DC5-3C7D-79F1-ACC9-187137AF7138}"/>
                  </a:ext>
                </a:extLst>
              </p:cNvPr>
              <p:cNvSpPr/>
              <p:nvPr/>
            </p:nvSpPr>
            <p:spPr>
              <a:xfrm>
                <a:off x="908064" y="1431482"/>
                <a:ext cx="6278287" cy="627828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sp>
          <p:nvSpPr>
            <p:cNvPr id="25" name="Owal 24">
              <a:extLst>
                <a:ext uri="{FF2B5EF4-FFF2-40B4-BE49-F238E27FC236}">
                  <a16:creationId xmlns:a16="http://schemas.microsoft.com/office/drawing/2014/main" id="{7D352859-E195-D627-9249-85B35B1265C5}"/>
                </a:ext>
              </a:extLst>
            </p:cNvPr>
            <p:cNvSpPr/>
            <p:nvPr/>
          </p:nvSpPr>
          <p:spPr>
            <a:xfrm>
              <a:off x="7358800" y="2661125"/>
              <a:ext cx="443927" cy="414301"/>
            </a:xfrm>
            <a:prstGeom prst="ellipse">
              <a:avLst/>
            </a:prstGeom>
            <a:ln>
              <a:noFill/>
            </a:ln>
            <a:effectLst/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6" name="TextBox 43">
              <a:extLst>
                <a:ext uri="{FF2B5EF4-FFF2-40B4-BE49-F238E27FC236}">
                  <a16:creationId xmlns:a16="http://schemas.microsoft.com/office/drawing/2014/main" id="{E959CE38-6A98-B23D-EBEF-8BB6AB266A57}"/>
                </a:ext>
              </a:extLst>
            </p:cNvPr>
            <p:cNvSpPr txBox="1"/>
            <p:nvPr/>
          </p:nvSpPr>
          <p:spPr>
            <a:xfrm>
              <a:off x="6818848" y="3022364"/>
              <a:ext cx="1520454" cy="982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6600" dirty="0">
                  <a:solidFill>
                    <a:schemeClr val="bg1"/>
                  </a:solidFill>
                </a:rPr>
                <a:t>Λ</a:t>
              </a:r>
              <a:endParaRPr lang="en-US" sz="6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0E377EB-6C1D-436E-B849-651C11860F50}"/>
                </a:ext>
              </a:extLst>
            </p:cNvPr>
            <p:cNvSpPr txBox="1"/>
            <p:nvPr/>
          </p:nvSpPr>
          <p:spPr>
            <a:xfrm>
              <a:off x="6752173" y="4082104"/>
              <a:ext cx="2359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+mj-lt"/>
                </a:rPr>
                <a:t>ARTEMIS</a:t>
              </a:r>
              <a:endPara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Oval 42">
            <a:extLst>
              <a:ext uri="{FF2B5EF4-FFF2-40B4-BE49-F238E27FC236}">
                <a16:creationId xmlns:a16="http://schemas.microsoft.com/office/drawing/2014/main" id="{40E92C9D-7B1D-DAA3-50E3-B32C76BF3DEE}"/>
              </a:ext>
            </a:extLst>
          </p:cNvPr>
          <p:cNvSpPr/>
          <p:nvPr/>
        </p:nvSpPr>
        <p:spPr>
          <a:xfrm>
            <a:off x="5838189" y="3991884"/>
            <a:ext cx="1025222" cy="1025222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356077-5662-6FFC-7C39-042089CB98C8}"/>
              </a:ext>
            </a:extLst>
          </p:cNvPr>
          <p:cNvCxnSpPr>
            <a:cxnSpLocks/>
          </p:cNvCxnSpPr>
          <p:nvPr/>
        </p:nvCxnSpPr>
        <p:spPr>
          <a:xfrm>
            <a:off x="6350800" y="4951962"/>
            <a:ext cx="0" cy="1906038"/>
          </a:xfrm>
          <a:prstGeom prst="line">
            <a:avLst/>
          </a:prstGeom>
          <a:ln w="5715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46">
            <a:extLst>
              <a:ext uri="{FF2B5EF4-FFF2-40B4-BE49-F238E27FC236}">
                <a16:creationId xmlns:a16="http://schemas.microsoft.com/office/drawing/2014/main" id="{4BC6E7B6-4054-DB6E-D08B-3DCBD3D84A9D}"/>
              </a:ext>
            </a:extLst>
          </p:cNvPr>
          <p:cNvSpPr/>
          <p:nvPr/>
        </p:nvSpPr>
        <p:spPr>
          <a:xfrm>
            <a:off x="5965873" y="4119568"/>
            <a:ext cx="769854" cy="76985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" name="TextBox 70">
            <a:extLst>
              <a:ext uri="{FF2B5EF4-FFF2-40B4-BE49-F238E27FC236}">
                <a16:creationId xmlns:a16="http://schemas.microsoft.com/office/drawing/2014/main" id="{44EAFC8B-5275-62C4-ED61-085EED9E12DD}"/>
              </a:ext>
            </a:extLst>
          </p:cNvPr>
          <p:cNvSpPr txBox="1"/>
          <p:nvPr/>
        </p:nvSpPr>
        <p:spPr>
          <a:xfrm>
            <a:off x="7053209" y="4088789"/>
            <a:ext cx="26699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>
                <a:solidFill>
                  <a:schemeClr val="bg2"/>
                </a:solidFill>
              </a:rPr>
              <a:t>Science &amp; Discovery</a:t>
            </a:r>
          </a:p>
        </p:txBody>
      </p:sp>
      <p:sp>
        <p:nvSpPr>
          <p:cNvPr id="6" name="TextBox 107">
            <a:extLst>
              <a:ext uri="{FF2B5EF4-FFF2-40B4-BE49-F238E27FC236}">
                <a16:creationId xmlns:a16="http://schemas.microsoft.com/office/drawing/2014/main" id="{800341FC-012E-356A-00F0-A21D0AD248A4}"/>
              </a:ext>
            </a:extLst>
          </p:cNvPr>
          <p:cNvSpPr txBox="1"/>
          <p:nvPr/>
        </p:nvSpPr>
        <p:spPr>
          <a:xfrm>
            <a:off x="2804159" y="4088995"/>
            <a:ext cx="28442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2"/>
                </a:solidFill>
              </a:rPr>
              <a:t>With Artemis, we’re building on more than 50 years of exploration experience to reignite America’s passion for discovery.</a:t>
            </a:r>
            <a:endParaRPr lang="en-US" sz="1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7" name="TextBox 113">
            <a:extLst>
              <a:ext uri="{FF2B5EF4-FFF2-40B4-BE49-F238E27FC236}">
                <a16:creationId xmlns:a16="http://schemas.microsoft.com/office/drawing/2014/main" id="{9D148951-A526-86DC-D3EA-9C10F8FE21B0}"/>
              </a:ext>
            </a:extLst>
          </p:cNvPr>
          <p:cNvSpPr txBox="1"/>
          <p:nvPr/>
        </p:nvSpPr>
        <p:spPr>
          <a:xfrm>
            <a:off x="6069547" y="4143421"/>
            <a:ext cx="5625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  <a:latin typeface="+mj-lt"/>
              </a:rPr>
              <a:t>1</a:t>
            </a:r>
          </a:p>
        </p:txBody>
      </p:sp>
      <p:sp>
        <p:nvSpPr>
          <p:cNvPr id="17" name="TextBox 28">
            <a:extLst>
              <a:ext uri="{FF2B5EF4-FFF2-40B4-BE49-F238E27FC236}">
                <a16:creationId xmlns:a16="http://schemas.microsoft.com/office/drawing/2014/main" id="{F974F746-BABC-0DFF-9BE8-38131EE44C4D}"/>
              </a:ext>
            </a:extLst>
          </p:cNvPr>
          <p:cNvSpPr txBox="1"/>
          <p:nvPr/>
        </p:nvSpPr>
        <p:spPr>
          <a:xfrm>
            <a:off x="2039348" y="943688"/>
            <a:ext cx="89105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Why We Are Going To The Moon</a:t>
            </a:r>
          </a:p>
        </p:txBody>
      </p:sp>
      <p:sp>
        <p:nvSpPr>
          <p:cNvPr id="18" name="TextBox 29">
            <a:extLst>
              <a:ext uri="{FF2B5EF4-FFF2-40B4-BE49-F238E27FC236}">
                <a16:creationId xmlns:a16="http://schemas.microsoft.com/office/drawing/2014/main" id="{A32B5A54-3BDB-4617-A53B-EB0903327C61}"/>
              </a:ext>
            </a:extLst>
          </p:cNvPr>
          <p:cNvSpPr txBox="1"/>
          <p:nvPr/>
        </p:nvSpPr>
        <p:spPr>
          <a:xfrm>
            <a:off x="3011269" y="2476617"/>
            <a:ext cx="63526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Tw Cen MT" panose="020B0602020104020603" pitchFamily="34" charset="0"/>
              </a:rPr>
              <a:t>We’re going back to the Moon for scientific discovery, economic benefits, and inspiration for a new generation of explorers: the Artemis Generation. </a:t>
            </a:r>
          </a:p>
        </p:txBody>
      </p:sp>
    </p:spTree>
    <p:extLst>
      <p:ext uri="{BB962C8B-B14F-4D97-AF65-F5344CB8AC3E}">
        <p14:creationId xmlns:p14="http://schemas.microsoft.com/office/powerpoint/2010/main" val="2959186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5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a 27">
            <a:extLst>
              <a:ext uri="{FF2B5EF4-FFF2-40B4-BE49-F238E27FC236}">
                <a16:creationId xmlns:a16="http://schemas.microsoft.com/office/drawing/2014/main" id="{EA35757A-B871-BB0B-4572-50D82913A1A9}"/>
              </a:ext>
            </a:extLst>
          </p:cNvPr>
          <p:cNvGrpSpPr/>
          <p:nvPr/>
        </p:nvGrpSpPr>
        <p:grpSpPr>
          <a:xfrm>
            <a:off x="9354352" y="5045236"/>
            <a:ext cx="3631719" cy="4011608"/>
            <a:chOff x="5763216" y="2661125"/>
            <a:chExt cx="3631719" cy="4011608"/>
          </a:xfrm>
        </p:grpSpPr>
        <p:sp>
          <p:nvSpPr>
            <p:cNvPr id="27" name="Dowolny kształt: kształt 26">
              <a:extLst>
                <a:ext uri="{FF2B5EF4-FFF2-40B4-BE49-F238E27FC236}">
                  <a16:creationId xmlns:a16="http://schemas.microsoft.com/office/drawing/2014/main" id="{32634533-21C7-A8AD-A06B-0CB52995BF4A}"/>
                </a:ext>
              </a:extLst>
            </p:cNvPr>
            <p:cNvSpPr/>
            <p:nvPr/>
          </p:nvSpPr>
          <p:spPr>
            <a:xfrm>
              <a:off x="6252775" y="2868275"/>
              <a:ext cx="2216821" cy="1290573"/>
            </a:xfrm>
            <a:custGeom>
              <a:avLst/>
              <a:gdLst>
                <a:gd name="connsiteX0" fmla="*/ 700358 w 2500245"/>
                <a:gd name="connsiteY0" fmla="*/ 1455575 h 1455575"/>
                <a:gd name="connsiteX1" fmla="*/ 93869 w 2500245"/>
                <a:gd name="connsiteY1" fmla="*/ 1156995 h 1455575"/>
                <a:gd name="connsiteX2" fmla="*/ 2463844 w 2500245"/>
                <a:gd name="connsiteY2" fmla="*/ 597159 h 1455575"/>
                <a:gd name="connsiteX3" fmla="*/ 1512122 w 2500245"/>
                <a:gd name="connsiteY3" fmla="*/ 0 h 14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245" h="1455575">
                  <a:moveTo>
                    <a:pt x="700358" y="1455575"/>
                  </a:moveTo>
                  <a:cubicBezTo>
                    <a:pt x="250156" y="1377819"/>
                    <a:pt x="-200045" y="1300064"/>
                    <a:pt x="93869" y="1156995"/>
                  </a:cubicBezTo>
                  <a:cubicBezTo>
                    <a:pt x="387783" y="1013926"/>
                    <a:pt x="2227469" y="789991"/>
                    <a:pt x="2463844" y="597159"/>
                  </a:cubicBezTo>
                  <a:cubicBezTo>
                    <a:pt x="2700219" y="404327"/>
                    <a:pt x="1715840" y="85531"/>
                    <a:pt x="1512122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grpSp>
          <p:nvGrpSpPr>
            <p:cNvPr id="22" name="Grupa 21">
              <a:extLst>
                <a:ext uri="{FF2B5EF4-FFF2-40B4-BE49-F238E27FC236}">
                  <a16:creationId xmlns:a16="http://schemas.microsoft.com/office/drawing/2014/main" id="{A0C57B8F-0123-ECBB-AE44-4BD1514BD175}"/>
                </a:ext>
              </a:extLst>
            </p:cNvPr>
            <p:cNvGrpSpPr/>
            <p:nvPr/>
          </p:nvGrpSpPr>
          <p:grpSpPr>
            <a:xfrm>
              <a:off x="5763216" y="3918995"/>
              <a:ext cx="3631719" cy="2753738"/>
              <a:chOff x="908064" y="966997"/>
              <a:chExt cx="6278287" cy="6742772"/>
            </a:xfrm>
          </p:grpSpPr>
          <p:sp>
            <p:nvSpPr>
              <p:cNvPr id="23" name="Owal 22">
                <a:extLst>
                  <a:ext uri="{FF2B5EF4-FFF2-40B4-BE49-F238E27FC236}">
                    <a16:creationId xmlns:a16="http://schemas.microsoft.com/office/drawing/2014/main" id="{61D175AD-C054-8812-67E9-40AD28697EF6}"/>
                  </a:ext>
                </a:extLst>
              </p:cNvPr>
              <p:cNvSpPr/>
              <p:nvPr/>
            </p:nvSpPr>
            <p:spPr>
              <a:xfrm>
                <a:off x="2176148" y="966997"/>
                <a:ext cx="3742117" cy="374211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 useBgFill="1">
            <p:nvSpPr>
              <p:cNvPr id="24" name="Owal 23">
                <a:extLst>
                  <a:ext uri="{FF2B5EF4-FFF2-40B4-BE49-F238E27FC236}">
                    <a16:creationId xmlns:a16="http://schemas.microsoft.com/office/drawing/2014/main" id="{C1D41DC5-3C7D-79F1-ACC9-187137AF7138}"/>
                  </a:ext>
                </a:extLst>
              </p:cNvPr>
              <p:cNvSpPr/>
              <p:nvPr/>
            </p:nvSpPr>
            <p:spPr>
              <a:xfrm>
                <a:off x="908064" y="1431482"/>
                <a:ext cx="6278287" cy="627828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sp>
          <p:nvSpPr>
            <p:cNvPr id="25" name="Owal 24">
              <a:extLst>
                <a:ext uri="{FF2B5EF4-FFF2-40B4-BE49-F238E27FC236}">
                  <a16:creationId xmlns:a16="http://schemas.microsoft.com/office/drawing/2014/main" id="{7D352859-E195-D627-9249-85B35B1265C5}"/>
                </a:ext>
              </a:extLst>
            </p:cNvPr>
            <p:cNvSpPr/>
            <p:nvPr/>
          </p:nvSpPr>
          <p:spPr>
            <a:xfrm>
              <a:off x="7358800" y="2661125"/>
              <a:ext cx="443927" cy="414301"/>
            </a:xfrm>
            <a:prstGeom prst="ellipse">
              <a:avLst/>
            </a:prstGeom>
            <a:ln>
              <a:noFill/>
            </a:ln>
            <a:effectLst/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6" name="TextBox 43">
              <a:extLst>
                <a:ext uri="{FF2B5EF4-FFF2-40B4-BE49-F238E27FC236}">
                  <a16:creationId xmlns:a16="http://schemas.microsoft.com/office/drawing/2014/main" id="{E959CE38-6A98-B23D-EBEF-8BB6AB266A57}"/>
                </a:ext>
              </a:extLst>
            </p:cNvPr>
            <p:cNvSpPr txBox="1"/>
            <p:nvPr/>
          </p:nvSpPr>
          <p:spPr>
            <a:xfrm>
              <a:off x="6818848" y="3022364"/>
              <a:ext cx="1520454" cy="982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6600" dirty="0">
                  <a:solidFill>
                    <a:schemeClr val="bg1"/>
                  </a:solidFill>
                </a:rPr>
                <a:t>Λ</a:t>
              </a:r>
              <a:endParaRPr lang="en-US" sz="6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0E377EB-6C1D-436E-B849-651C11860F50}"/>
                </a:ext>
              </a:extLst>
            </p:cNvPr>
            <p:cNvSpPr txBox="1"/>
            <p:nvPr/>
          </p:nvSpPr>
          <p:spPr>
            <a:xfrm>
              <a:off x="6752173" y="4082104"/>
              <a:ext cx="2359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+mj-lt"/>
                </a:rPr>
                <a:t>ARTEMIS</a:t>
              </a:r>
              <a:endPara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Oval 42">
            <a:extLst>
              <a:ext uri="{FF2B5EF4-FFF2-40B4-BE49-F238E27FC236}">
                <a16:creationId xmlns:a16="http://schemas.microsoft.com/office/drawing/2014/main" id="{95BC2A13-38B3-6BC4-FD5F-4E56B1D6B580}"/>
              </a:ext>
            </a:extLst>
          </p:cNvPr>
          <p:cNvSpPr/>
          <p:nvPr/>
        </p:nvSpPr>
        <p:spPr>
          <a:xfrm>
            <a:off x="5591340" y="1030872"/>
            <a:ext cx="1025222" cy="1025222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4" name="Oval 46">
            <a:extLst>
              <a:ext uri="{FF2B5EF4-FFF2-40B4-BE49-F238E27FC236}">
                <a16:creationId xmlns:a16="http://schemas.microsoft.com/office/drawing/2014/main" id="{07D138D6-C8BC-6CFB-C261-2EBE3FEDE759}"/>
              </a:ext>
            </a:extLst>
          </p:cNvPr>
          <p:cNvSpPr/>
          <p:nvPr/>
        </p:nvSpPr>
        <p:spPr>
          <a:xfrm>
            <a:off x="5719024" y="1158556"/>
            <a:ext cx="769854" cy="76985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5" name="TextBox 70">
            <a:extLst>
              <a:ext uri="{FF2B5EF4-FFF2-40B4-BE49-F238E27FC236}">
                <a16:creationId xmlns:a16="http://schemas.microsoft.com/office/drawing/2014/main" id="{B6F1EFE7-75B1-2F1A-E3BB-A1D13E74A19D}"/>
              </a:ext>
            </a:extLst>
          </p:cNvPr>
          <p:cNvSpPr txBox="1"/>
          <p:nvPr/>
        </p:nvSpPr>
        <p:spPr>
          <a:xfrm>
            <a:off x="6806359" y="1133285"/>
            <a:ext cx="3315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2"/>
                </a:solidFill>
              </a:rPr>
              <a:t>Inspiration for a New Generation</a:t>
            </a:r>
          </a:p>
        </p:txBody>
      </p:sp>
      <p:sp>
        <p:nvSpPr>
          <p:cNvPr id="6" name="TextBox 107">
            <a:extLst>
              <a:ext uri="{FF2B5EF4-FFF2-40B4-BE49-F238E27FC236}">
                <a16:creationId xmlns:a16="http://schemas.microsoft.com/office/drawing/2014/main" id="{CF322C59-1F2C-3362-C49A-FFA6D72EFC69}"/>
              </a:ext>
            </a:extLst>
          </p:cNvPr>
          <p:cNvSpPr txBox="1"/>
          <p:nvPr/>
        </p:nvSpPr>
        <p:spPr>
          <a:xfrm>
            <a:off x="1066802" y="1127983"/>
            <a:ext cx="43347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2"/>
                </a:solidFill>
              </a:rPr>
              <a:t>We will explore more of the Moon than ever before with our commercial and international partners. Along the way, we will engage and inspire new audiences – we are the Artemis Generation.</a:t>
            </a:r>
            <a:endParaRPr lang="en-US" sz="1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7" name="TextBox 113">
            <a:extLst>
              <a:ext uri="{FF2B5EF4-FFF2-40B4-BE49-F238E27FC236}">
                <a16:creationId xmlns:a16="http://schemas.microsoft.com/office/drawing/2014/main" id="{CFE47F8A-10FA-F801-F925-70223F0A9345}"/>
              </a:ext>
            </a:extLst>
          </p:cNvPr>
          <p:cNvSpPr txBox="1"/>
          <p:nvPr/>
        </p:nvSpPr>
        <p:spPr>
          <a:xfrm>
            <a:off x="5833797" y="1183956"/>
            <a:ext cx="5625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>
                <a:solidFill>
                  <a:srgbClr val="FF0000"/>
                </a:solidFill>
                <a:latin typeface="+mj-lt"/>
              </a:rPr>
              <a:t>2</a:t>
            </a:r>
            <a:endParaRPr lang="en-US" sz="4000" b="1" dirty="0">
              <a:solidFill>
                <a:srgbClr val="FF0000"/>
              </a:solidFill>
              <a:latin typeface="+mj-lt"/>
            </a:endParaRPr>
          </a:p>
        </p:txBody>
      </p:sp>
      <p:cxnSp>
        <p:nvCxnSpPr>
          <p:cNvPr id="21" name="Straight Connector 28">
            <a:extLst>
              <a:ext uri="{FF2B5EF4-FFF2-40B4-BE49-F238E27FC236}">
                <a16:creationId xmlns:a16="http://schemas.microsoft.com/office/drawing/2014/main" id="{30E92132-7454-7603-45CC-81BCBDABF390}"/>
              </a:ext>
            </a:extLst>
          </p:cNvPr>
          <p:cNvCxnSpPr>
            <a:cxnSpLocks/>
          </p:cNvCxnSpPr>
          <p:nvPr/>
        </p:nvCxnSpPr>
        <p:spPr>
          <a:xfrm>
            <a:off x="6103951" y="0"/>
            <a:ext cx="0" cy="1037222"/>
          </a:xfrm>
          <a:prstGeom prst="line">
            <a:avLst/>
          </a:prstGeom>
          <a:ln w="5715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114">
            <a:extLst>
              <a:ext uri="{FF2B5EF4-FFF2-40B4-BE49-F238E27FC236}">
                <a16:creationId xmlns:a16="http://schemas.microsoft.com/office/drawing/2014/main" id="{CCA9CD95-AB03-9685-66FA-54053ECE64D1}"/>
              </a:ext>
            </a:extLst>
          </p:cNvPr>
          <p:cNvSpPr/>
          <p:nvPr/>
        </p:nvSpPr>
        <p:spPr>
          <a:xfrm>
            <a:off x="5575439" y="3799438"/>
            <a:ext cx="1025222" cy="1025222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36" name="Straight Connector 115">
            <a:extLst>
              <a:ext uri="{FF2B5EF4-FFF2-40B4-BE49-F238E27FC236}">
                <a16:creationId xmlns:a16="http://schemas.microsoft.com/office/drawing/2014/main" id="{D3293CBE-D53F-C204-3079-08F5E45036BD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6103951" y="2056094"/>
            <a:ext cx="0" cy="1764123"/>
          </a:xfrm>
          <a:prstGeom prst="line">
            <a:avLst/>
          </a:prstGeom>
          <a:ln w="5715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116">
            <a:extLst>
              <a:ext uri="{FF2B5EF4-FFF2-40B4-BE49-F238E27FC236}">
                <a16:creationId xmlns:a16="http://schemas.microsoft.com/office/drawing/2014/main" id="{4F855CC5-8797-3EDC-14ED-143FA0BF5EA7}"/>
              </a:ext>
            </a:extLst>
          </p:cNvPr>
          <p:cNvSpPr/>
          <p:nvPr/>
        </p:nvSpPr>
        <p:spPr>
          <a:xfrm>
            <a:off x="5703123" y="3927122"/>
            <a:ext cx="769854" cy="76985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38" name="TextBox 117">
            <a:extLst>
              <a:ext uri="{FF2B5EF4-FFF2-40B4-BE49-F238E27FC236}">
                <a16:creationId xmlns:a16="http://schemas.microsoft.com/office/drawing/2014/main" id="{DC1C6648-BA9F-C210-39FF-294544152075}"/>
              </a:ext>
            </a:extLst>
          </p:cNvPr>
          <p:cNvSpPr txBox="1"/>
          <p:nvPr/>
        </p:nvSpPr>
        <p:spPr>
          <a:xfrm>
            <a:off x="5806797" y="3950975"/>
            <a:ext cx="5625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b="1" dirty="0">
                <a:solidFill>
                  <a:srgbClr val="FF0000"/>
                </a:solidFill>
                <a:latin typeface="+mj-lt"/>
              </a:rPr>
              <a:t>3</a:t>
            </a:r>
            <a:endParaRPr lang="en-US" sz="4000" b="1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39" name="TextBox 118">
            <a:extLst>
              <a:ext uri="{FF2B5EF4-FFF2-40B4-BE49-F238E27FC236}">
                <a16:creationId xmlns:a16="http://schemas.microsoft.com/office/drawing/2014/main" id="{5230A4D5-5288-2928-60CC-5DD9DFA54C82}"/>
              </a:ext>
            </a:extLst>
          </p:cNvPr>
          <p:cNvSpPr txBox="1"/>
          <p:nvPr/>
        </p:nvSpPr>
        <p:spPr>
          <a:xfrm>
            <a:off x="6762364" y="3811499"/>
            <a:ext cx="36317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Artemis missions enable a growing lunar economy by fueling new industries, supporting job growth, and furthering the demand for a skilled workforce.</a:t>
            </a:r>
            <a:endParaRPr lang="en-US" sz="1600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40" name="TextBox 119">
            <a:extLst>
              <a:ext uri="{FF2B5EF4-FFF2-40B4-BE49-F238E27FC236}">
                <a16:creationId xmlns:a16="http://schemas.microsoft.com/office/drawing/2014/main" id="{D35B8A73-7B56-0D41-1203-7A712992455E}"/>
              </a:ext>
            </a:extLst>
          </p:cNvPr>
          <p:cNvSpPr txBox="1"/>
          <p:nvPr/>
        </p:nvSpPr>
        <p:spPr>
          <a:xfrm>
            <a:off x="3170557" y="3889419"/>
            <a:ext cx="22180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b="1" dirty="0" err="1">
                <a:solidFill>
                  <a:schemeClr val="bg2"/>
                </a:solidFill>
              </a:rPr>
              <a:t>Economic</a:t>
            </a:r>
            <a:r>
              <a:rPr lang="pl-PL" sz="2400" b="1" dirty="0">
                <a:solidFill>
                  <a:schemeClr val="bg2"/>
                </a:solidFill>
              </a:rPr>
              <a:t> </a:t>
            </a:r>
            <a:r>
              <a:rPr lang="pl-PL" sz="2400" b="1" dirty="0" err="1">
                <a:solidFill>
                  <a:schemeClr val="bg2"/>
                </a:solidFill>
              </a:rPr>
              <a:t>Opportunity</a:t>
            </a:r>
            <a:endParaRPr lang="pl-PL" sz="24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928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5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a 27">
            <a:extLst>
              <a:ext uri="{FF2B5EF4-FFF2-40B4-BE49-F238E27FC236}">
                <a16:creationId xmlns:a16="http://schemas.microsoft.com/office/drawing/2014/main" id="{EA35757A-B871-BB0B-4572-50D82913A1A9}"/>
              </a:ext>
            </a:extLst>
          </p:cNvPr>
          <p:cNvGrpSpPr/>
          <p:nvPr/>
        </p:nvGrpSpPr>
        <p:grpSpPr>
          <a:xfrm>
            <a:off x="9354352" y="5045236"/>
            <a:ext cx="3631719" cy="4011608"/>
            <a:chOff x="5763216" y="2661125"/>
            <a:chExt cx="3631719" cy="4011608"/>
          </a:xfrm>
        </p:grpSpPr>
        <p:sp>
          <p:nvSpPr>
            <p:cNvPr id="27" name="Dowolny kształt: kształt 26">
              <a:extLst>
                <a:ext uri="{FF2B5EF4-FFF2-40B4-BE49-F238E27FC236}">
                  <a16:creationId xmlns:a16="http://schemas.microsoft.com/office/drawing/2014/main" id="{32634533-21C7-A8AD-A06B-0CB52995BF4A}"/>
                </a:ext>
              </a:extLst>
            </p:cNvPr>
            <p:cNvSpPr/>
            <p:nvPr/>
          </p:nvSpPr>
          <p:spPr>
            <a:xfrm>
              <a:off x="6252775" y="2868275"/>
              <a:ext cx="2216821" cy="1290573"/>
            </a:xfrm>
            <a:custGeom>
              <a:avLst/>
              <a:gdLst>
                <a:gd name="connsiteX0" fmla="*/ 700358 w 2500245"/>
                <a:gd name="connsiteY0" fmla="*/ 1455575 h 1455575"/>
                <a:gd name="connsiteX1" fmla="*/ 93869 w 2500245"/>
                <a:gd name="connsiteY1" fmla="*/ 1156995 h 1455575"/>
                <a:gd name="connsiteX2" fmla="*/ 2463844 w 2500245"/>
                <a:gd name="connsiteY2" fmla="*/ 597159 h 1455575"/>
                <a:gd name="connsiteX3" fmla="*/ 1512122 w 2500245"/>
                <a:gd name="connsiteY3" fmla="*/ 0 h 14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245" h="1455575">
                  <a:moveTo>
                    <a:pt x="700358" y="1455575"/>
                  </a:moveTo>
                  <a:cubicBezTo>
                    <a:pt x="250156" y="1377819"/>
                    <a:pt x="-200045" y="1300064"/>
                    <a:pt x="93869" y="1156995"/>
                  </a:cubicBezTo>
                  <a:cubicBezTo>
                    <a:pt x="387783" y="1013926"/>
                    <a:pt x="2227469" y="789991"/>
                    <a:pt x="2463844" y="597159"/>
                  </a:cubicBezTo>
                  <a:cubicBezTo>
                    <a:pt x="2700219" y="404327"/>
                    <a:pt x="1715840" y="85531"/>
                    <a:pt x="1512122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grpSp>
          <p:nvGrpSpPr>
            <p:cNvPr id="22" name="Grupa 21">
              <a:extLst>
                <a:ext uri="{FF2B5EF4-FFF2-40B4-BE49-F238E27FC236}">
                  <a16:creationId xmlns:a16="http://schemas.microsoft.com/office/drawing/2014/main" id="{A0C57B8F-0123-ECBB-AE44-4BD1514BD175}"/>
                </a:ext>
              </a:extLst>
            </p:cNvPr>
            <p:cNvGrpSpPr/>
            <p:nvPr/>
          </p:nvGrpSpPr>
          <p:grpSpPr>
            <a:xfrm>
              <a:off x="5763216" y="3918995"/>
              <a:ext cx="3631719" cy="2753738"/>
              <a:chOff x="908064" y="966997"/>
              <a:chExt cx="6278287" cy="6742772"/>
            </a:xfrm>
          </p:grpSpPr>
          <p:sp>
            <p:nvSpPr>
              <p:cNvPr id="23" name="Owal 22">
                <a:extLst>
                  <a:ext uri="{FF2B5EF4-FFF2-40B4-BE49-F238E27FC236}">
                    <a16:creationId xmlns:a16="http://schemas.microsoft.com/office/drawing/2014/main" id="{61D175AD-C054-8812-67E9-40AD28697EF6}"/>
                  </a:ext>
                </a:extLst>
              </p:cNvPr>
              <p:cNvSpPr/>
              <p:nvPr/>
            </p:nvSpPr>
            <p:spPr>
              <a:xfrm>
                <a:off x="2176148" y="966997"/>
                <a:ext cx="3742117" cy="374211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 useBgFill="1">
            <p:nvSpPr>
              <p:cNvPr id="24" name="Owal 23">
                <a:extLst>
                  <a:ext uri="{FF2B5EF4-FFF2-40B4-BE49-F238E27FC236}">
                    <a16:creationId xmlns:a16="http://schemas.microsoft.com/office/drawing/2014/main" id="{C1D41DC5-3C7D-79F1-ACC9-187137AF7138}"/>
                  </a:ext>
                </a:extLst>
              </p:cNvPr>
              <p:cNvSpPr/>
              <p:nvPr/>
            </p:nvSpPr>
            <p:spPr>
              <a:xfrm>
                <a:off x="908064" y="1431482"/>
                <a:ext cx="6278287" cy="627828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sp>
          <p:nvSpPr>
            <p:cNvPr id="25" name="Owal 24">
              <a:extLst>
                <a:ext uri="{FF2B5EF4-FFF2-40B4-BE49-F238E27FC236}">
                  <a16:creationId xmlns:a16="http://schemas.microsoft.com/office/drawing/2014/main" id="{7D352859-E195-D627-9249-85B35B1265C5}"/>
                </a:ext>
              </a:extLst>
            </p:cNvPr>
            <p:cNvSpPr/>
            <p:nvPr/>
          </p:nvSpPr>
          <p:spPr>
            <a:xfrm>
              <a:off x="7358800" y="2661125"/>
              <a:ext cx="443927" cy="414301"/>
            </a:xfrm>
            <a:prstGeom prst="ellipse">
              <a:avLst/>
            </a:prstGeom>
            <a:ln>
              <a:noFill/>
            </a:ln>
            <a:effectLst/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6" name="TextBox 43">
              <a:extLst>
                <a:ext uri="{FF2B5EF4-FFF2-40B4-BE49-F238E27FC236}">
                  <a16:creationId xmlns:a16="http://schemas.microsoft.com/office/drawing/2014/main" id="{E959CE38-6A98-B23D-EBEF-8BB6AB266A57}"/>
                </a:ext>
              </a:extLst>
            </p:cNvPr>
            <p:cNvSpPr txBox="1"/>
            <p:nvPr/>
          </p:nvSpPr>
          <p:spPr>
            <a:xfrm>
              <a:off x="6818848" y="3022364"/>
              <a:ext cx="1520454" cy="982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6600" dirty="0">
                  <a:solidFill>
                    <a:schemeClr val="bg1"/>
                  </a:solidFill>
                </a:rPr>
                <a:t>Λ</a:t>
              </a:r>
              <a:endParaRPr lang="en-US" sz="6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0E377EB-6C1D-436E-B849-651C11860F50}"/>
                </a:ext>
              </a:extLst>
            </p:cNvPr>
            <p:cNvSpPr txBox="1"/>
            <p:nvPr/>
          </p:nvSpPr>
          <p:spPr>
            <a:xfrm>
              <a:off x="6752173" y="4082104"/>
              <a:ext cx="2359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+mj-lt"/>
                </a:rPr>
                <a:t>ARTEMIS</a:t>
              </a:r>
              <a:endPara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Oval 42">
            <a:extLst>
              <a:ext uri="{FF2B5EF4-FFF2-40B4-BE49-F238E27FC236}">
                <a16:creationId xmlns:a16="http://schemas.microsoft.com/office/drawing/2014/main" id="{E2BEFF15-CE7A-7C20-EB10-38AE07D68FFB}"/>
              </a:ext>
            </a:extLst>
          </p:cNvPr>
          <p:cNvSpPr/>
          <p:nvPr/>
        </p:nvSpPr>
        <p:spPr>
          <a:xfrm>
            <a:off x="1454775" y="2879838"/>
            <a:ext cx="716384" cy="716384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D26073F-E321-AA53-3B2E-F59B9920DCC9}"/>
              </a:ext>
            </a:extLst>
          </p:cNvPr>
          <p:cNvCxnSpPr/>
          <p:nvPr/>
        </p:nvCxnSpPr>
        <p:spPr>
          <a:xfrm>
            <a:off x="2160033" y="3239858"/>
            <a:ext cx="2390775" cy="0"/>
          </a:xfrm>
          <a:prstGeom prst="line">
            <a:avLst/>
          </a:prstGeom>
          <a:ln w="3810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20">
            <a:extLst>
              <a:ext uri="{FF2B5EF4-FFF2-40B4-BE49-F238E27FC236}">
                <a16:creationId xmlns:a16="http://schemas.microsoft.com/office/drawing/2014/main" id="{D57AA765-2E40-C4C3-6480-4B6423588A56}"/>
              </a:ext>
            </a:extLst>
          </p:cNvPr>
          <p:cNvSpPr/>
          <p:nvPr/>
        </p:nvSpPr>
        <p:spPr>
          <a:xfrm>
            <a:off x="4550922" y="2879838"/>
            <a:ext cx="716384" cy="716384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5" name="Straight Connector 25">
            <a:extLst>
              <a:ext uri="{FF2B5EF4-FFF2-40B4-BE49-F238E27FC236}">
                <a16:creationId xmlns:a16="http://schemas.microsoft.com/office/drawing/2014/main" id="{74D4AE18-FA2D-2104-15C5-46F47C5E58BD}"/>
              </a:ext>
            </a:extLst>
          </p:cNvPr>
          <p:cNvCxnSpPr/>
          <p:nvPr/>
        </p:nvCxnSpPr>
        <p:spPr>
          <a:xfrm>
            <a:off x="5248012" y="3239858"/>
            <a:ext cx="2390775" cy="0"/>
          </a:xfrm>
          <a:prstGeom prst="line">
            <a:avLst/>
          </a:prstGeom>
          <a:ln w="3810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26">
            <a:extLst>
              <a:ext uri="{FF2B5EF4-FFF2-40B4-BE49-F238E27FC236}">
                <a16:creationId xmlns:a16="http://schemas.microsoft.com/office/drawing/2014/main" id="{6E2BF05B-F3AA-F0E0-5990-B6D7C316695D}"/>
              </a:ext>
            </a:extLst>
          </p:cNvPr>
          <p:cNvSpPr/>
          <p:nvPr/>
        </p:nvSpPr>
        <p:spPr>
          <a:xfrm>
            <a:off x="7638570" y="2879838"/>
            <a:ext cx="716384" cy="716384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7" name="Oval 36">
            <a:extLst>
              <a:ext uri="{FF2B5EF4-FFF2-40B4-BE49-F238E27FC236}">
                <a16:creationId xmlns:a16="http://schemas.microsoft.com/office/drawing/2014/main" id="{15A838AC-9428-2B31-FE0D-80782149D9A6}"/>
              </a:ext>
            </a:extLst>
          </p:cNvPr>
          <p:cNvSpPr/>
          <p:nvPr/>
        </p:nvSpPr>
        <p:spPr>
          <a:xfrm>
            <a:off x="1454775" y="4624078"/>
            <a:ext cx="716384" cy="716384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8" name="Straight Connector 37">
            <a:extLst>
              <a:ext uri="{FF2B5EF4-FFF2-40B4-BE49-F238E27FC236}">
                <a16:creationId xmlns:a16="http://schemas.microsoft.com/office/drawing/2014/main" id="{0E17E663-7F91-542A-CDCD-DFD58E330D53}"/>
              </a:ext>
            </a:extLst>
          </p:cNvPr>
          <p:cNvCxnSpPr/>
          <p:nvPr/>
        </p:nvCxnSpPr>
        <p:spPr>
          <a:xfrm>
            <a:off x="2160033" y="4984098"/>
            <a:ext cx="2390775" cy="0"/>
          </a:xfrm>
          <a:prstGeom prst="line">
            <a:avLst/>
          </a:prstGeom>
          <a:ln w="3810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38">
            <a:extLst>
              <a:ext uri="{FF2B5EF4-FFF2-40B4-BE49-F238E27FC236}">
                <a16:creationId xmlns:a16="http://schemas.microsoft.com/office/drawing/2014/main" id="{58A4910E-C10F-830E-8DF8-84E879875749}"/>
              </a:ext>
            </a:extLst>
          </p:cNvPr>
          <p:cNvSpPr/>
          <p:nvPr/>
        </p:nvSpPr>
        <p:spPr>
          <a:xfrm>
            <a:off x="4550922" y="4624078"/>
            <a:ext cx="716384" cy="716384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cxnSp>
        <p:nvCxnSpPr>
          <p:cNvPr id="10" name="Straight Connector 39">
            <a:extLst>
              <a:ext uri="{FF2B5EF4-FFF2-40B4-BE49-F238E27FC236}">
                <a16:creationId xmlns:a16="http://schemas.microsoft.com/office/drawing/2014/main" id="{018C5BA0-96AE-124F-5DFA-91C885A5D542}"/>
              </a:ext>
            </a:extLst>
          </p:cNvPr>
          <p:cNvCxnSpPr/>
          <p:nvPr/>
        </p:nvCxnSpPr>
        <p:spPr>
          <a:xfrm>
            <a:off x="5248012" y="4984098"/>
            <a:ext cx="2390775" cy="0"/>
          </a:xfrm>
          <a:prstGeom prst="line">
            <a:avLst/>
          </a:prstGeom>
          <a:ln w="3810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1">
            <a:extLst>
              <a:ext uri="{FF2B5EF4-FFF2-40B4-BE49-F238E27FC236}">
                <a16:creationId xmlns:a16="http://schemas.microsoft.com/office/drawing/2014/main" id="{7DE61ECF-7527-DB3A-DABF-D90A1919A498}"/>
              </a:ext>
            </a:extLst>
          </p:cNvPr>
          <p:cNvSpPr/>
          <p:nvPr/>
        </p:nvSpPr>
        <p:spPr>
          <a:xfrm>
            <a:off x="7638570" y="4624078"/>
            <a:ext cx="716384" cy="716384"/>
          </a:xfrm>
          <a:prstGeom prst="ellipse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2" name="Oval 46">
            <a:extLst>
              <a:ext uri="{FF2B5EF4-FFF2-40B4-BE49-F238E27FC236}">
                <a16:creationId xmlns:a16="http://schemas.microsoft.com/office/drawing/2014/main" id="{179FF424-7EDB-A264-6007-3298A380BC2F}"/>
              </a:ext>
            </a:extLst>
          </p:cNvPr>
          <p:cNvSpPr/>
          <p:nvPr/>
        </p:nvSpPr>
        <p:spPr>
          <a:xfrm>
            <a:off x="1550025" y="2975088"/>
            <a:ext cx="525884" cy="52588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3" name="Oval 47">
            <a:extLst>
              <a:ext uri="{FF2B5EF4-FFF2-40B4-BE49-F238E27FC236}">
                <a16:creationId xmlns:a16="http://schemas.microsoft.com/office/drawing/2014/main" id="{82ED811A-C4F9-94E2-1169-23383E10FCDB}"/>
              </a:ext>
            </a:extLst>
          </p:cNvPr>
          <p:cNvSpPr/>
          <p:nvPr/>
        </p:nvSpPr>
        <p:spPr>
          <a:xfrm>
            <a:off x="1550025" y="4719328"/>
            <a:ext cx="525884" cy="52588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5" name="Oval 48">
            <a:extLst>
              <a:ext uri="{FF2B5EF4-FFF2-40B4-BE49-F238E27FC236}">
                <a16:creationId xmlns:a16="http://schemas.microsoft.com/office/drawing/2014/main" id="{220B813E-C4C7-B7BA-4306-1F5BBD4E30A8}"/>
              </a:ext>
            </a:extLst>
          </p:cNvPr>
          <p:cNvSpPr/>
          <p:nvPr/>
        </p:nvSpPr>
        <p:spPr>
          <a:xfrm>
            <a:off x="7731439" y="2975088"/>
            <a:ext cx="525884" cy="52588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6" name="Oval 49">
            <a:extLst>
              <a:ext uri="{FF2B5EF4-FFF2-40B4-BE49-F238E27FC236}">
                <a16:creationId xmlns:a16="http://schemas.microsoft.com/office/drawing/2014/main" id="{D0546BFE-B8FB-0F09-5F27-95B44519FEE1}"/>
              </a:ext>
            </a:extLst>
          </p:cNvPr>
          <p:cNvSpPr/>
          <p:nvPr/>
        </p:nvSpPr>
        <p:spPr>
          <a:xfrm>
            <a:off x="4645035" y="4719328"/>
            <a:ext cx="525884" cy="52588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7" name="Oval 50">
            <a:extLst>
              <a:ext uri="{FF2B5EF4-FFF2-40B4-BE49-F238E27FC236}">
                <a16:creationId xmlns:a16="http://schemas.microsoft.com/office/drawing/2014/main" id="{4604C8F9-C19D-2CEB-5F93-948A0F868FD2}"/>
              </a:ext>
            </a:extLst>
          </p:cNvPr>
          <p:cNvSpPr/>
          <p:nvPr/>
        </p:nvSpPr>
        <p:spPr>
          <a:xfrm>
            <a:off x="7731439" y="4719328"/>
            <a:ext cx="525884" cy="52588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8" name="Oval 51">
            <a:extLst>
              <a:ext uri="{FF2B5EF4-FFF2-40B4-BE49-F238E27FC236}">
                <a16:creationId xmlns:a16="http://schemas.microsoft.com/office/drawing/2014/main" id="{C5C76A52-791E-1331-9EE0-90DCD1B9B05D}"/>
              </a:ext>
            </a:extLst>
          </p:cNvPr>
          <p:cNvSpPr/>
          <p:nvPr/>
        </p:nvSpPr>
        <p:spPr>
          <a:xfrm>
            <a:off x="4646623" y="2975088"/>
            <a:ext cx="525884" cy="52588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grpSp>
        <p:nvGrpSpPr>
          <p:cNvPr id="19" name="Group 59">
            <a:extLst>
              <a:ext uri="{FF2B5EF4-FFF2-40B4-BE49-F238E27FC236}">
                <a16:creationId xmlns:a16="http://schemas.microsoft.com/office/drawing/2014/main" id="{22E79D67-07FE-90E9-2727-8B0C61E57690}"/>
              </a:ext>
            </a:extLst>
          </p:cNvPr>
          <p:cNvGrpSpPr/>
          <p:nvPr/>
        </p:nvGrpSpPr>
        <p:grpSpPr>
          <a:xfrm>
            <a:off x="1659220" y="3084283"/>
            <a:ext cx="307494" cy="307494"/>
            <a:chOff x="6158672" y="3675083"/>
            <a:chExt cx="787340" cy="787340"/>
          </a:xfrm>
          <a:solidFill>
            <a:srgbClr val="FF0000"/>
          </a:solidFill>
        </p:grpSpPr>
        <p:sp>
          <p:nvSpPr>
            <p:cNvPr id="20" name="Circle: Hollow 60">
              <a:extLst>
                <a:ext uri="{FF2B5EF4-FFF2-40B4-BE49-F238E27FC236}">
                  <a16:creationId xmlns:a16="http://schemas.microsoft.com/office/drawing/2014/main" id="{92CADA10-1921-11C7-854B-60E10A14844C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21" name="Group 61">
              <a:extLst>
                <a:ext uri="{FF2B5EF4-FFF2-40B4-BE49-F238E27FC236}">
                  <a16:creationId xmlns:a16="http://schemas.microsoft.com/office/drawing/2014/main" id="{D894D252-C961-F512-0E06-AADDEB4CDFEE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29" name="Rectangle: Rounded Corners 62">
                <a:extLst>
                  <a:ext uri="{FF2B5EF4-FFF2-40B4-BE49-F238E27FC236}">
                    <a16:creationId xmlns:a16="http://schemas.microsoft.com/office/drawing/2014/main" id="{7111440D-FF37-3C0E-72C3-2BDFF6D23ADA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30" name="Rectangle: Rounded Corners 63">
                <a:extLst>
                  <a:ext uri="{FF2B5EF4-FFF2-40B4-BE49-F238E27FC236}">
                    <a16:creationId xmlns:a16="http://schemas.microsoft.com/office/drawing/2014/main" id="{42DC4BD3-7A1F-3EF6-5E75-7A84E4BF7218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grpSp>
        <p:nvGrpSpPr>
          <p:cNvPr id="31" name="Group 64">
            <a:extLst>
              <a:ext uri="{FF2B5EF4-FFF2-40B4-BE49-F238E27FC236}">
                <a16:creationId xmlns:a16="http://schemas.microsoft.com/office/drawing/2014/main" id="{5F6EDCA7-0DA1-DDFA-EFD3-731EB6058500}"/>
              </a:ext>
            </a:extLst>
          </p:cNvPr>
          <p:cNvGrpSpPr/>
          <p:nvPr/>
        </p:nvGrpSpPr>
        <p:grpSpPr>
          <a:xfrm>
            <a:off x="4757592" y="3084283"/>
            <a:ext cx="307494" cy="307494"/>
            <a:chOff x="6158672" y="3675083"/>
            <a:chExt cx="787340" cy="787340"/>
          </a:xfrm>
          <a:solidFill>
            <a:srgbClr val="FF0000"/>
          </a:solidFill>
        </p:grpSpPr>
        <p:sp>
          <p:nvSpPr>
            <p:cNvPr id="33" name="Circle: Hollow 65">
              <a:extLst>
                <a:ext uri="{FF2B5EF4-FFF2-40B4-BE49-F238E27FC236}">
                  <a16:creationId xmlns:a16="http://schemas.microsoft.com/office/drawing/2014/main" id="{A8C130A8-58D7-38AE-729D-068DDFE62EB8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34" name="Group 66">
              <a:extLst>
                <a:ext uri="{FF2B5EF4-FFF2-40B4-BE49-F238E27FC236}">
                  <a16:creationId xmlns:a16="http://schemas.microsoft.com/office/drawing/2014/main" id="{894468DB-9876-D442-5279-9BB3EFB4C3D9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35" name="Rectangle: Rounded Corners 67">
                <a:extLst>
                  <a:ext uri="{FF2B5EF4-FFF2-40B4-BE49-F238E27FC236}">
                    <a16:creationId xmlns:a16="http://schemas.microsoft.com/office/drawing/2014/main" id="{869E2B9F-105D-421E-2A15-04CD38EA97ED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36" name="Rectangle: Rounded Corners 68">
                <a:extLst>
                  <a:ext uri="{FF2B5EF4-FFF2-40B4-BE49-F238E27FC236}">
                    <a16:creationId xmlns:a16="http://schemas.microsoft.com/office/drawing/2014/main" id="{5B5EC14A-94F8-03A4-1FC6-AB9538AA5383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sp>
        <p:nvSpPr>
          <p:cNvPr id="37" name="TextBox 70">
            <a:extLst>
              <a:ext uri="{FF2B5EF4-FFF2-40B4-BE49-F238E27FC236}">
                <a16:creationId xmlns:a16="http://schemas.microsoft.com/office/drawing/2014/main" id="{70EF261A-4E2C-7976-035F-F982E274B61A}"/>
              </a:ext>
            </a:extLst>
          </p:cNvPr>
          <p:cNvSpPr txBox="1"/>
          <p:nvPr/>
        </p:nvSpPr>
        <p:spPr>
          <a:xfrm>
            <a:off x="2234185" y="2815680"/>
            <a:ext cx="2067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Orion Spacecraft</a:t>
            </a:r>
          </a:p>
        </p:txBody>
      </p:sp>
      <p:sp>
        <p:nvSpPr>
          <p:cNvPr id="39" name="TextBox 72">
            <a:extLst>
              <a:ext uri="{FF2B5EF4-FFF2-40B4-BE49-F238E27FC236}">
                <a16:creationId xmlns:a16="http://schemas.microsoft.com/office/drawing/2014/main" id="{276AF43D-3BE0-0C43-899D-50DEACC68FCA}"/>
              </a:ext>
            </a:extLst>
          </p:cNvPr>
          <p:cNvSpPr txBox="1"/>
          <p:nvPr/>
        </p:nvSpPr>
        <p:spPr>
          <a:xfrm>
            <a:off x="2325592" y="4523505"/>
            <a:ext cx="20671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Surface Mobility</a:t>
            </a:r>
          </a:p>
        </p:txBody>
      </p:sp>
      <p:sp>
        <p:nvSpPr>
          <p:cNvPr id="41" name="TextBox 74">
            <a:extLst>
              <a:ext uri="{FF2B5EF4-FFF2-40B4-BE49-F238E27FC236}">
                <a16:creationId xmlns:a16="http://schemas.microsoft.com/office/drawing/2014/main" id="{0999B0B0-F318-9C13-542D-ABD59B17EB16}"/>
              </a:ext>
            </a:extLst>
          </p:cNvPr>
          <p:cNvSpPr txBox="1"/>
          <p:nvPr/>
        </p:nvSpPr>
        <p:spPr>
          <a:xfrm>
            <a:off x="5369234" y="2429640"/>
            <a:ext cx="20671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Space Launch System Rocket</a:t>
            </a:r>
          </a:p>
        </p:txBody>
      </p:sp>
      <p:sp>
        <p:nvSpPr>
          <p:cNvPr id="43" name="TextBox 76">
            <a:extLst>
              <a:ext uri="{FF2B5EF4-FFF2-40B4-BE49-F238E27FC236}">
                <a16:creationId xmlns:a16="http://schemas.microsoft.com/office/drawing/2014/main" id="{13EF66B1-0156-5BBE-6E22-B2F72FBF3F3F}"/>
              </a:ext>
            </a:extLst>
          </p:cNvPr>
          <p:cNvSpPr txBox="1"/>
          <p:nvPr/>
        </p:nvSpPr>
        <p:spPr>
          <a:xfrm>
            <a:off x="5421569" y="4523505"/>
            <a:ext cx="2067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Gateway</a:t>
            </a:r>
          </a:p>
        </p:txBody>
      </p:sp>
      <p:sp>
        <p:nvSpPr>
          <p:cNvPr id="45" name="TextBox 78">
            <a:extLst>
              <a:ext uri="{FF2B5EF4-FFF2-40B4-BE49-F238E27FC236}">
                <a16:creationId xmlns:a16="http://schemas.microsoft.com/office/drawing/2014/main" id="{22C8B8DB-373F-BF10-C3EC-D8654C82B783}"/>
              </a:ext>
            </a:extLst>
          </p:cNvPr>
          <p:cNvSpPr txBox="1"/>
          <p:nvPr/>
        </p:nvSpPr>
        <p:spPr>
          <a:xfrm>
            <a:off x="8482758" y="2467309"/>
            <a:ext cx="2067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Exploration Ground Systems</a:t>
            </a:r>
          </a:p>
        </p:txBody>
      </p:sp>
      <p:sp>
        <p:nvSpPr>
          <p:cNvPr id="48" name="TextBox 80">
            <a:extLst>
              <a:ext uri="{FF2B5EF4-FFF2-40B4-BE49-F238E27FC236}">
                <a16:creationId xmlns:a16="http://schemas.microsoft.com/office/drawing/2014/main" id="{E61AA803-D614-A737-C4B1-2431E4CE43E4}"/>
              </a:ext>
            </a:extLst>
          </p:cNvPr>
          <p:cNvSpPr txBox="1"/>
          <p:nvPr/>
        </p:nvSpPr>
        <p:spPr>
          <a:xfrm>
            <a:off x="8475434" y="4192853"/>
            <a:ext cx="20671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Human Landing System</a:t>
            </a:r>
          </a:p>
        </p:txBody>
      </p:sp>
      <p:cxnSp>
        <p:nvCxnSpPr>
          <p:cNvPr id="50" name="Straight Connector 85">
            <a:extLst>
              <a:ext uri="{FF2B5EF4-FFF2-40B4-BE49-F238E27FC236}">
                <a16:creationId xmlns:a16="http://schemas.microsoft.com/office/drawing/2014/main" id="{6871CB17-C1C8-2A26-878C-578E1F04E8BD}"/>
              </a:ext>
            </a:extLst>
          </p:cNvPr>
          <p:cNvCxnSpPr/>
          <p:nvPr/>
        </p:nvCxnSpPr>
        <p:spPr>
          <a:xfrm>
            <a:off x="8347003" y="3239858"/>
            <a:ext cx="2390775" cy="0"/>
          </a:xfrm>
          <a:prstGeom prst="line">
            <a:avLst/>
          </a:prstGeom>
          <a:ln w="3810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86">
            <a:extLst>
              <a:ext uri="{FF2B5EF4-FFF2-40B4-BE49-F238E27FC236}">
                <a16:creationId xmlns:a16="http://schemas.microsoft.com/office/drawing/2014/main" id="{5250AC60-6CB9-9182-E9E2-47D3876D7898}"/>
              </a:ext>
            </a:extLst>
          </p:cNvPr>
          <p:cNvCxnSpPr/>
          <p:nvPr/>
        </p:nvCxnSpPr>
        <p:spPr>
          <a:xfrm>
            <a:off x="8347003" y="4984098"/>
            <a:ext cx="2390775" cy="0"/>
          </a:xfrm>
          <a:prstGeom prst="line">
            <a:avLst/>
          </a:prstGeom>
          <a:ln w="38100">
            <a:solidFill>
              <a:srgbClr val="4472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87">
            <a:extLst>
              <a:ext uri="{FF2B5EF4-FFF2-40B4-BE49-F238E27FC236}">
                <a16:creationId xmlns:a16="http://schemas.microsoft.com/office/drawing/2014/main" id="{BE9E7E8E-8CAF-DDE6-4B2E-E81A5E085FD0}"/>
              </a:ext>
            </a:extLst>
          </p:cNvPr>
          <p:cNvCxnSpPr>
            <a:cxnSpLocks/>
          </p:cNvCxnSpPr>
          <p:nvPr/>
        </p:nvCxnSpPr>
        <p:spPr>
          <a:xfrm flipV="1">
            <a:off x="10717184" y="3243636"/>
            <a:ext cx="0" cy="1745225"/>
          </a:xfrm>
          <a:prstGeom prst="line">
            <a:avLst/>
          </a:prstGeom>
          <a:ln w="38100">
            <a:solidFill>
              <a:srgbClr val="837A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88">
            <a:extLst>
              <a:ext uri="{FF2B5EF4-FFF2-40B4-BE49-F238E27FC236}">
                <a16:creationId xmlns:a16="http://schemas.microsoft.com/office/drawing/2014/main" id="{6811619C-BD21-FCAC-6B2F-0254412EB5DA}"/>
              </a:ext>
            </a:extLst>
          </p:cNvPr>
          <p:cNvGrpSpPr/>
          <p:nvPr/>
        </p:nvGrpSpPr>
        <p:grpSpPr>
          <a:xfrm>
            <a:off x="1659220" y="4825341"/>
            <a:ext cx="307494" cy="307494"/>
            <a:chOff x="6158672" y="3675083"/>
            <a:chExt cx="787340" cy="787340"/>
          </a:xfrm>
          <a:solidFill>
            <a:srgbClr val="FF0000"/>
          </a:solidFill>
        </p:grpSpPr>
        <p:sp>
          <p:nvSpPr>
            <p:cNvPr id="54" name="Circle: Hollow 89">
              <a:extLst>
                <a:ext uri="{FF2B5EF4-FFF2-40B4-BE49-F238E27FC236}">
                  <a16:creationId xmlns:a16="http://schemas.microsoft.com/office/drawing/2014/main" id="{F25F2DC3-7870-DAFF-7B25-3907E0040867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55" name="Group 90">
              <a:extLst>
                <a:ext uri="{FF2B5EF4-FFF2-40B4-BE49-F238E27FC236}">
                  <a16:creationId xmlns:a16="http://schemas.microsoft.com/office/drawing/2014/main" id="{F96B62D2-C248-2CCC-2ABE-2C980357598B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56" name="Rectangle: Rounded Corners 91">
                <a:extLst>
                  <a:ext uri="{FF2B5EF4-FFF2-40B4-BE49-F238E27FC236}">
                    <a16:creationId xmlns:a16="http://schemas.microsoft.com/office/drawing/2014/main" id="{672A0884-F753-0D5D-E304-C003FCA14407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57" name="Rectangle: Rounded Corners 92">
                <a:extLst>
                  <a:ext uri="{FF2B5EF4-FFF2-40B4-BE49-F238E27FC236}">
                    <a16:creationId xmlns:a16="http://schemas.microsoft.com/office/drawing/2014/main" id="{2FB2960E-3391-C88C-D4A6-F0D99974A61F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grpSp>
        <p:nvGrpSpPr>
          <p:cNvPr id="58" name="Group 93">
            <a:extLst>
              <a:ext uri="{FF2B5EF4-FFF2-40B4-BE49-F238E27FC236}">
                <a16:creationId xmlns:a16="http://schemas.microsoft.com/office/drawing/2014/main" id="{AD927F46-69F2-73EC-6269-151E67A2FFD1}"/>
              </a:ext>
            </a:extLst>
          </p:cNvPr>
          <p:cNvGrpSpPr/>
          <p:nvPr/>
        </p:nvGrpSpPr>
        <p:grpSpPr>
          <a:xfrm>
            <a:off x="4757592" y="4825341"/>
            <a:ext cx="307494" cy="307494"/>
            <a:chOff x="6158672" y="3675083"/>
            <a:chExt cx="787340" cy="787340"/>
          </a:xfrm>
          <a:solidFill>
            <a:schemeClr val="bg1"/>
          </a:solidFill>
        </p:grpSpPr>
        <p:sp>
          <p:nvSpPr>
            <p:cNvPr id="59" name="Circle: Hollow 94">
              <a:extLst>
                <a:ext uri="{FF2B5EF4-FFF2-40B4-BE49-F238E27FC236}">
                  <a16:creationId xmlns:a16="http://schemas.microsoft.com/office/drawing/2014/main" id="{B1473929-CB2D-0615-2FFC-C3761FB0DB1B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60" name="Group 95">
              <a:extLst>
                <a:ext uri="{FF2B5EF4-FFF2-40B4-BE49-F238E27FC236}">
                  <a16:creationId xmlns:a16="http://schemas.microsoft.com/office/drawing/2014/main" id="{0AC7E7EC-0E66-6BC0-A168-F60808B5BF7D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61" name="Rectangle: Rounded Corners 96">
                <a:extLst>
                  <a:ext uri="{FF2B5EF4-FFF2-40B4-BE49-F238E27FC236}">
                    <a16:creationId xmlns:a16="http://schemas.microsoft.com/office/drawing/2014/main" id="{F210AB0D-07FB-006A-21AB-C1D2D43C3D95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62" name="Rectangle: Rounded Corners 97">
                <a:extLst>
                  <a:ext uri="{FF2B5EF4-FFF2-40B4-BE49-F238E27FC236}">
                    <a16:creationId xmlns:a16="http://schemas.microsoft.com/office/drawing/2014/main" id="{A00021CB-D40D-1ED1-06C8-08A83CD957B6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grpSp>
        <p:nvGrpSpPr>
          <p:cNvPr id="63" name="Group 98">
            <a:extLst>
              <a:ext uri="{FF2B5EF4-FFF2-40B4-BE49-F238E27FC236}">
                <a16:creationId xmlns:a16="http://schemas.microsoft.com/office/drawing/2014/main" id="{E7D04D34-1873-CD6C-168D-85FAB36667FB}"/>
              </a:ext>
            </a:extLst>
          </p:cNvPr>
          <p:cNvGrpSpPr/>
          <p:nvPr/>
        </p:nvGrpSpPr>
        <p:grpSpPr>
          <a:xfrm>
            <a:off x="7836812" y="3084283"/>
            <a:ext cx="307494" cy="307494"/>
            <a:chOff x="6158672" y="3675083"/>
            <a:chExt cx="787340" cy="787340"/>
          </a:xfrm>
          <a:solidFill>
            <a:srgbClr val="FF0000"/>
          </a:solidFill>
        </p:grpSpPr>
        <p:sp>
          <p:nvSpPr>
            <p:cNvPr id="64" name="Circle: Hollow 99">
              <a:extLst>
                <a:ext uri="{FF2B5EF4-FFF2-40B4-BE49-F238E27FC236}">
                  <a16:creationId xmlns:a16="http://schemas.microsoft.com/office/drawing/2014/main" id="{0A4A9490-338E-09A4-08F9-9298431A402E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65" name="Group 100">
              <a:extLst>
                <a:ext uri="{FF2B5EF4-FFF2-40B4-BE49-F238E27FC236}">
                  <a16:creationId xmlns:a16="http://schemas.microsoft.com/office/drawing/2014/main" id="{721DEB89-3498-06DD-3748-BFFCEC5C4A7E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66" name="Rectangle: Rounded Corners 101">
                <a:extLst>
                  <a:ext uri="{FF2B5EF4-FFF2-40B4-BE49-F238E27FC236}">
                    <a16:creationId xmlns:a16="http://schemas.microsoft.com/office/drawing/2014/main" id="{52D88615-021F-72A2-4CB0-6C3D7C989B2A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67" name="Rectangle: Rounded Corners 102">
                <a:extLst>
                  <a:ext uri="{FF2B5EF4-FFF2-40B4-BE49-F238E27FC236}">
                    <a16:creationId xmlns:a16="http://schemas.microsoft.com/office/drawing/2014/main" id="{D94FB96C-51F6-3D6D-71A1-E4696677E15B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grpSp>
        <p:nvGrpSpPr>
          <p:cNvPr id="68" name="Group 108">
            <a:extLst>
              <a:ext uri="{FF2B5EF4-FFF2-40B4-BE49-F238E27FC236}">
                <a16:creationId xmlns:a16="http://schemas.microsoft.com/office/drawing/2014/main" id="{77954BF0-2D5A-F133-055C-6D0EF98858CF}"/>
              </a:ext>
            </a:extLst>
          </p:cNvPr>
          <p:cNvGrpSpPr/>
          <p:nvPr/>
        </p:nvGrpSpPr>
        <p:grpSpPr>
          <a:xfrm>
            <a:off x="7836812" y="4827722"/>
            <a:ext cx="307494" cy="307494"/>
            <a:chOff x="6158672" y="3675083"/>
            <a:chExt cx="787340" cy="787340"/>
          </a:xfrm>
          <a:solidFill>
            <a:srgbClr val="FF0000"/>
          </a:solidFill>
        </p:grpSpPr>
        <p:sp>
          <p:nvSpPr>
            <p:cNvPr id="69" name="Circle: Hollow 109">
              <a:extLst>
                <a:ext uri="{FF2B5EF4-FFF2-40B4-BE49-F238E27FC236}">
                  <a16:creationId xmlns:a16="http://schemas.microsoft.com/office/drawing/2014/main" id="{F68B661C-A7D0-6F20-DB51-C9E85938559A}"/>
                </a:ext>
              </a:extLst>
            </p:cNvPr>
            <p:cNvSpPr/>
            <p:nvPr/>
          </p:nvSpPr>
          <p:spPr>
            <a:xfrm>
              <a:off x="6158672" y="3675083"/>
              <a:ext cx="787340" cy="787340"/>
            </a:xfrm>
            <a:prstGeom prst="donut">
              <a:avLst>
                <a:gd name="adj" fmla="val 470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70" name="Group 110">
              <a:extLst>
                <a:ext uri="{FF2B5EF4-FFF2-40B4-BE49-F238E27FC236}">
                  <a16:creationId xmlns:a16="http://schemas.microsoft.com/office/drawing/2014/main" id="{62570FDF-A572-42C1-AE68-3BE58DD410BB}"/>
                </a:ext>
              </a:extLst>
            </p:cNvPr>
            <p:cNvGrpSpPr/>
            <p:nvPr/>
          </p:nvGrpSpPr>
          <p:grpSpPr>
            <a:xfrm rot="2700000">
              <a:off x="6448659" y="3791777"/>
              <a:ext cx="184399" cy="468434"/>
              <a:chOff x="6533720" y="3754616"/>
              <a:chExt cx="184399" cy="468434"/>
            </a:xfrm>
            <a:grpFill/>
          </p:grpSpPr>
          <p:sp>
            <p:nvSpPr>
              <p:cNvPr id="71" name="Rectangle: Rounded Corners 111">
                <a:extLst>
                  <a:ext uri="{FF2B5EF4-FFF2-40B4-BE49-F238E27FC236}">
                    <a16:creationId xmlns:a16="http://schemas.microsoft.com/office/drawing/2014/main" id="{5B70D62B-4436-E2DC-0A7C-A70C6D779961}"/>
                  </a:ext>
                </a:extLst>
              </p:cNvPr>
              <p:cNvSpPr/>
              <p:nvPr/>
            </p:nvSpPr>
            <p:spPr>
              <a:xfrm rot="5400000">
                <a:off x="6602300" y="4108750"/>
                <a:ext cx="45720" cy="182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  <p:sp>
            <p:nvSpPr>
              <p:cNvPr id="72" name="Rectangle: Rounded Corners 112">
                <a:extLst>
                  <a:ext uri="{FF2B5EF4-FFF2-40B4-BE49-F238E27FC236}">
                    <a16:creationId xmlns:a16="http://schemas.microsoft.com/office/drawing/2014/main" id="{20F2ABD2-55C0-CD5C-E6A7-109BFAD0B845}"/>
                  </a:ext>
                </a:extLst>
              </p:cNvPr>
              <p:cNvSpPr/>
              <p:nvPr/>
            </p:nvSpPr>
            <p:spPr>
              <a:xfrm rot="10800000">
                <a:off x="6672399" y="3754616"/>
                <a:ext cx="45720" cy="4572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+mj-lt"/>
                </a:endParaRPr>
              </a:p>
            </p:txBody>
          </p:sp>
        </p:grpSp>
      </p:grpSp>
      <p:sp>
        <p:nvSpPr>
          <p:cNvPr id="79" name="TextBox 82">
            <a:extLst>
              <a:ext uri="{FF2B5EF4-FFF2-40B4-BE49-F238E27FC236}">
                <a16:creationId xmlns:a16="http://schemas.microsoft.com/office/drawing/2014/main" id="{2CF2E0E9-0C3F-02E8-6624-C38E0F0007D2}"/>
              </a:ext>
            </a:extLst>
          </p:cNvPr>
          <p:cNvSpPr txBox="1"/>
          <p:nvPr/>
        </p:nvSpPr>
        <p:spPr>
          <a:xfrm>
            <a:off x="2587815" y="188646"/>
            <a:ext cx="7528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800" b="1" dirty="0">
                <a:solidFill>
                  <a:schemeClr val="bg2"/>
                </a:solidFill>
              </a:rPr>
              <a:t>Exploration Systems</a:t>
            </a:r>
          </a:p>
        </p:txBody>
      </p:sp>
    </p:spTree>
    <p:extLst>
      <p:ext uri="{BB962C8B-B14F-4D97-AF65-F5344CB8AC3E}">
        <p14:creationId xmlns:p14="http://schemas.microsoft.com/office/powerpoint/2010/main" val="2430568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5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a 27">
            <a:extLst>
              <a:ext uri="{FF2B5EF4-FFF2-40B4-BE49-F238E27FC236}">
                <a16:creationId xmlns:a16="http://schemas.microsoft.com/office/drawing/2014/main" id="{EA35757A-B871-BB0B-4572-50D82913A1A9}"/>
              </a:ext>
            </a:extLst>
          </p:cNvPr>
          <p:cNvGrpSpPr/>
          <p:nvPr/>
        </p:nvGrpSpPr>
        <p:grpSpPr>
          <a:xfrm>
            <a:off x="9354352" y="5045236"/>
            <a:ext cx="3631719" cy="4011608"/>
            <a:chOff x="5763216" y="2661125"/>
            <a:chExt cx="3631719" cy="4011608"/>
          </a:xfrm>
        </p:grpSpPr>
        <p:sp>
          <p:nvSpPr>
            <p:cNvPr id="27" name="Dowolny kształt: kształt 26">
              <a:extLst>
                <a:ext uri="{FF2B5EF4-FFF2-40B4-BE49-F238E27FC236}">
                  <a16:creationId xmlns:a16="http://schemas.microsoft.com/office/drawing/2014/main" id="{32634533-21C7-A8AD-A06B-0CB52995BF4A}"/>
                </a:ext>
              </a:extLst>
            </p:cNvPr>
            <p:cNvSpPr/>
            <p:nvPr/>
          </p:nvSpPr>
          <p:spPr>
            <a:xfrm>
              <a:off x="6252775" y="2868275"/>
              <a:ext cx="2216821" cy="1290573"/>
            </a:xfrm>
            <a:custGeom>
              <a:avLst/>
              <a:gdLst>
                <a:gd name="connsiteX0" fmla="*/ 700358 w 2500245"/>
                <a:gd name="connsiteY0" fmla="*/ 1455575 h 1455575"/>
                <a:gd name="connsiteX1" fmla="*/ 93869 w 2500245"/>
                <a:gd name="connsiteY1" fmla="*/ 1156995 h 1455575"/>
                <a:gd name="connsiteX2" fmla="*/ 2463844 w 2500245"/>
                <a:gd name="connsiteY2" fmla="*/ 597159 h 1455575"/>
                <a:gd name="connsiteX3" fmla="*/ 1512122 w 2500245"/>
                <a:gd name="connsiteY3" fmla="*/ 0 h 14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245" h="1455575">
                  <a:moveTo>
                    <a:pt x="700358" y="1455575"/>
                  </a:moveTo>
                  <a:cubicBezTo>
                    <a:pt x="250156" y="1377819"/>
                    <a:pt x="-200045" y="1300064"/>
                    <a:pt x="93869" y="1156995"/>
                  </a:cubicBezTo>
                  <a:cubicBezTo>
                    <a:pt x="387783" y="1013926"/>
                    <a:pt x="2227469" y="789991"/>
                    <a:pt x="2463844" y="597159"/>
                  </a:cubicBezTo>
                  <a:cubicBezTo>
                    <a:pt x="2700219" y="404327"/>
                    <a:pt x="1715840" y="85531"/>
                    <a:pt x="1512122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grpSp>
          <p:nvGrpSpPr>
            <p:cNvPr id="22" name="Grupa 21">
              <a:extLst>
                <a:ext uri="{FF2B5EF4-FFF2-40B4-BE49-F238E27FC236}">
                  <a16:creationId xmlns:a16="http://schemas.microsoft.com/office/drawing/2014/main" id="{A0C57B8F-0123-ECBB-AE44-4BD1514BD175}"/>
                </a:ext>
              </a:extLst>
            </p:cNvPr>
            <p:cNvGrpSpPr/>
            <p:nvPr/>
          </p:nvGrpSpPr>
          <p:grpSpPr>
            <a:xfrm>
              <a:off x="5763216" y="3918995"/>
              <a:ext cx="3631719" cy="2753738"/>
              <a:chOff x="908064" y="966997"/>
              <a:chExt cx="6278287" cy="6742772"/>
            </a:xfrm>
          </p:grpSpPr>
          <p:sp>
            <p:nvSpPr>
              <p:cNvPr id="23" name="Owal 22">
                <a:extLst>
                  <a:ext uri="{FF2B5EF4-FFF2-40B4-BE49-F238E27FC236}">
                    <a16:creationId xmlns:a16="http://schemas.microsoft.com/office/drawing/2014/main" id="{61D175AD-C054-8812-67E9-40AD28697EF6}"/>
                  </a:ext>
                </a:extLst>
              </p:cNvPr>
              <p:cNvSpPr/>
              <p:nvPr/>
            </p:nvSpPr>
            <p:spPr>
              <a:xfrm>
                <a:off x="2176148" y="966997"/>
                <a:ext cx="3742117" cy="374211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 useBgFill="1">
            <p:nvSpPr>
              <p:cNvPr id="24" name="Owal 23">
                <a:extLst>
                  <a:ext uri="{FF2B5EF4-FFF2-40B4-BE49-F238E27FC236}">
                    <a16:creationId xmlns:a16="http://schemas.microsoft.com/office/drawing/2014/main" id="{C1D41DC5-3C7D-79F1-ACC9-187137AF7138}"/>
                  </a:ext>
                </a:extLst>
              </p:cNvPr>
              <p:cNvSpPr/>
              <p:nvPr/>
            </p:nvSpPr>
            <p:spPr>
              <a:xfrm>
                <a:off x="908064" y="1431482"/>
                <a:ext cx="6278287" cy="627828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sp>
          <p:nvSpPr>
            <p:cNvPr id="25" name="Owal 24">
              <a:extLst>
                <a:ext uri="{FF2B5EF4-FFF2-40B4-BE49-F238E27FC236}">
                  <a16:creationId xmlns:a16="http://schemas.microsoft.com/office/drawing/2014/main" id="{7D352859-E195-D627-9249-85B35B1265C5}"/>
                </a:ext>
              </a:extLst>
            </p:cNvPr>
            <p:cNvSpPr/>
            <p:nvPr/>
          </p:nvSpPr>
          <p:spPr>
            <a:xfrm>
              <a:off x="7358800" y="2661125"/>
              <a:ext cx="443927" cy="414301"/>
            </a:xfrm>
            <a:prstGeom prst="ellipse">
              <a:avLst/>
            </a:prstGeom>
            <a:ln>
              <a:noFill/>
            </a:ln>
            <a:effectLst/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6" name="TextBox 43">
              <a:extLst>
                <a:ext uri="{FF2B5EF4-FFF2-40B4-BE49-F238E27FC236}">
                  <a16:creationId xmlns:a16="http://schemas.microsoft.com/office/drawing/2014/main" id="{E959CE38-6A98-B23D-EBEF-8BB6AB266A57}"/>
                </a:ext>
              </a:extLst>
            </p:cNvPr>
            <p:cNvSpPr txBox="1"/>
            <p:nvPr/>
          </p:nvSpPr>
          <p:spPr>
            <a:xfrm>
              <a:off x="6818848" y="3022364"/>
              <a:ext cx="1520454" cy="982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6600" dirty="0">
                  <a:solidFill>
                    <a:schemeClr val="bg1"/>
                  </a:solidFill>
                </a:rPr>
                <a:t>Λ</a:t>
              </a:r>
              <a:endParaRPr lang="en-US" sz="6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0E377EB-6C1D-436E-B849-651C11860F50}"/>
                </a:ext>
              </a:extLst>
            </p:cNvPr>
            <p:cNvSpPr txBox="1"/>
            <p:nvPr/>
          </p:nvSpPr>
          <p:spPr>
            <a:xfrm>
              <a:off x="6752173" y="4082104"/>
              <a:ext cx="2359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+mj-lt"/>
                </a:rPr>
                <a:t>ARTEMIS</a:t>
              </a:r>
              <a:endPara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Rectangle: Rounded Corners 4">
            <a:extLst>
              <a:ext uri="{FF2B5EF4-FFF2-40B4-BE49-F238E27FC236}">
                <a16:creationId xmlns:a16="http://schemas.microsoft.com/office/drawing/2014/main" id="{F97B72DE-E58C-386E-7B19-09918080DBBE}"/>
              </a:ext>
            </a:extLst>
          </p:cNvPr>
          <p:cNvSpPr/>
          <p:nvPr/>
        </p:nvSpPr>
        <p:spPr>
          <a:xfrm>
            <a:off x="519768" y="391682"/>
            <a:ext cx="3092742" cy="466734"/>
          </a:xfrm>
          <a:prstGeom prst="roundRect">
            <a:avLst>
              <a:gd name="adj" fmla="val 50000"/>
            </a:avLst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68C6F3AB-28D8-C607-F4A7-4F63BA3776F4}"/>
              </a:ext>
            </a:extLst>
          </p:cNvPr>
          <p:cNvSpPr txBox="1"/>
          <p:nvPr/>
        </p:nvSpPr>
        <p:spPr>
          <a:xfrm>
            <a:off x="568085" y="392705"/>
            <a:ext cx="2976763" cy="461665"/>
          </a:xfrm>
          <a:prstGeom prst="rect">
            <a:avLst/>
          </a:prstGeom>
          <a:solidFill>
            <a:srgbClr val="4472C4"/>
          </a:solidFill>
        </p:spPr>
        <p:txBody>
          <a:bodyPr wrap="square" rtlCol="0">
            <a:spAutoFit/>
          </a:bodyPr>
          <a:lstStyle/>
          <a:p>
            <a:pPr algn="ctr"/>
            <a:r>
              <a:rPr lang="pl-PL" sz="2400" b="1" dirty="0">
                <a:solidFill>
                  <a:schemeClr val="bg1">
                    <a:lumMod val="95000"/>
                  </a:schemeClr>
                </a:solidFill>
              </a:rPr>
              <a:t>ARTEMIS I</a:t>
            </a:r>
            <a:r>
              <a:rPr lang="pl-PL" sz="2400" b="1" dirty="0">
                <a:solidFill>
                  <a:srgbClr val="1B1B1B"/>
                </a:solidFill>
                <a:highlight>
                  <a:srgbClr val="FFFFFF"/>
                </a:highlight>
                <a:latin typeface="inter"/>
              </a:rPr>
              <a:t> </a:t>
            </a:r>
          </a:p>
        </p:txBody>
      </p:sp>
      <p:sp>
        <p:nvSpPr>
          <p:cNvPr id="7" name="Rectangle: Rounded Corners 126">
            <a:extLst>
              <a:ext uri="{FF2B5EF4-FFF2-40B4-BE49-F238E27FC236}">
                <a16:creationId xmlns:a16="http://schemas.microsoft.com/office/drawing/2014/main" id="{7F0A1A38-1A24-DC31-EEC1-8551862CFA7C}"/>
              </a:ext>
            </a:extLst>
          </p:cNvPr>
          <p:cNvSpPr/>
          <p:nvPr/>
        </p:nvSpPr>
        <p:spPr>
          <a:xfrm>
            <a:off x="4590485" y="391682"/>
            <a:ext cx="3092742" cy="466734"/>
          </a:xfrm>
          <a:prstGeom prst="roundRect">
            <a:avLst>
              <a:gd name="adj" fmla="val 50000"/>
            </a:avLst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8" name="TextBox 127">
            <a:extLst>
              <a:ext uri="{FF2B5EF4-FFF2-40B4-BE49-F238E27FC236}">
                <a16:creationId xmlns:a16="http://schemas.microsoft.com/office/drawing/2014/main" id="{D549151E-8013-1D65-7006-29225AACCB3B}"/>
              </a:ext>
            </a:extLst>
          </p:cNvPr>
          <p:cNvSpPr txBox="1"/>
          <p:nvPr/>
        </p:nvSpPr>
        <p:spPr>
          <a:xfrm>
            <a:off x="4638802" y="392705"/>
            <a:ext cx="2976763" cy="461665"/>
          </a:xfrm>
          <a:prstGeom prst="rect">
            <a:avLst/>
          </a:prstGeom>
          <a:solidFill>
            <a:srgbClr val="4472C4"/>
          </a:solidFill>
        </p:spPr>
        <p:txBody>
          <a:bodyPr wrap="square" rtlCol="0">
            <a:spAutoFit/>
          </a:bodyPr>
          <a:lstStyle/>
          <a:p>
            <a:pPr algn="ctr"/>
            <a:r>
              <a:rPr lang="pl-PL" sz="2400" b="1" dirty="0">
                <a:solidFill>
                  <a:schemeClr val="bg1">
                    <a:lumMod val="95000"/>
                  </a:schemeClr>
                </a:solidFill>
              </a:rPr>
              <a:t>ARTEMIS II</a:t>
            </a:r>
            <a:r>
              <a:rPr lang="pl-PL" sz="2400" b="1" dirty="0">
                <a:solidFill>
                  <a:srgbClr val="1B1B1B"/>
                </a:solidFill>
                <a:highlight>
                  <a:srgbClr val="FFFFFF"/>
                </a:highlight>
                <a:latin typeface="inter"/>
              </a:rPr>
              <a:t> </a:t>
            </a:r>
          </a:p>
        </p:txBody>
      </p:sp>
      <p:sp>
        <p:nvSpPr>
          <p:cNvPr id="11" name="Rectangle: Rounded Corners 52">
            <a:extLst>
              <a:ext uri="{FF2B5EF4-FFF2-40B4-BE49-F238E27FC236}">
                <a16:creationId xmlns:a16="http://schemas.microsoft.com/office/drawing/2014/main" id="{7F8B78A6-8ACA-DE1D-7BD0-DA60AA1D764F}"/>
              </a:ext>
            </a:extLst>
          </p:cNvPr>
          <p:cNvSpPr/>
          <p:nvPr/>
        </p:nvSpPr>
        <p:spPr>
          <a:xfrm>
            <a:off x="8641066" y="391682"/>
            <a:ext cx="3092742" cy="466734"/>
          </a:xfrm>
          <a:prstGeom prst="roundRect">
            <a:avLst>
              <a:gd name="adj" fmla="val 50000"/>
            </a:avLst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sp>
        <p:nvSpPr>
          <p:cNvPr id="12" name="TextBox 53">
            <a:extLst>
              <a:ext uri="{FF2B5EF4-FFF2-40B4-BE49-F238E27FC236}">
                <a16:creationId xmlns:a16="http://schemas.microsoft.com/office/drawing/2014/main" id="{BF6AD750-BAEC-8C83-1C88-E13E497EF6A9}"/>
              </a:ext>
            </a:extLst>
          </p:cNvPr>
          <p:cNvSpPr txBox="1"/>
          <p:nvPr/>
        </p:nvSpPr>
        <p:spPr>
          <a:xfrm>
            <a:off x="8689383" y="392705"/>
            <a:ext cx="2976763" cy="461665"/>
          </a:xfrm>
          <a:prstGeom prst="rect">
            <a:avLst/>
          </a:prstGeom>
          <a:solidFill>
            <a:srgbClr val="4472C4"/>
          </a:solidFill>
        </p:spPr>
        <p:txBody>
          <a:bodyPr wrap="square" rtlCol="0">
            <a:spAutoFit/>
          </a:bodyPr>
          <a:lstStyle/>
          <a:p>
            <a:pPr algn="ctr"/>
            <a:r>
              <a:rPr lang="pl-PL" sz="2400" b="1" dirty="0">
                <a:solidFill>
                  <a:schemeClr val="bg1">
                    <a:lumMod val="95000"/>
                  </a:schemeClr>
                </a:solidFill>
              </a:rPr>
              <a:t>ARTEMIS III</a:t>
            </a:r>
            <a:endParaRPr lang="pl-PL" sz="2400" b="1" dirty="0">
              <a:solidFill>
                <a:srgbClr val="1B1B1B"/>
              </a:solidFill>
              <a:highlight>
                <a:srgbClr val="FFFFFF"/>
              </a:highlight>
              <a:latin typeface="inter"/>
            </a:endParaRPr>
          </a:p>
        </p:txBody>
      </p:sp>
      <p:grpSp>
        <p:nvGrpSpPr>
          <p:cNvPr id="17" name="Group 128">
            <a:extLst>
              <a:ext uri="{FF2B5EF4-FFF2-40B4-BE49-F238E27FC236}">
                <a16:creationId xmlns:a16="http://schemas.microsoft.com/office/drawing/2014/main" id="{23082734-1B78-61B7-EE72-D6F554151900}"/>
              </a:ext>
            </a:extLst>
          </p:cNvPr>
          <p:cNvGrpSpPr/>
          <p:nvPr/>
        </p:nvGrpSpPr>
        <p:grpSpPr>
          <a:xfrm>
            <a:off x="925562" y="2182785"/>
            <a:ext cx="2261288" cy="2261288"/>
            <a:chOff x="4328982" y="2168610"/>
            <a:chExt cx="2261288" cy="2261288"/>
          </a:xfrm>
        </p:grpSpPr>
        <p:sp>
          <p:nvSpPr>
            <p:cNvPr id="18" name="Circle: Hollow 129">
              <a:extLst>
                <a:ext uri="{FF2B5EF4-FFF2-40B4-BE49-F238E27FC236}">
                  <a16:creationId xmlns:a16="http://schemas.microsoft.com/office/drawing/2014/main" id="{7ADA2BD2-83AE-06ED-FB83-8609338E05E6}"/>
                </a:ext>
              </a:extLst>
            </p:cNvPr>
            <p:cNvSpPr/>
            <p:nvPr/>
          </p:nvSpPr>
          <p:spPr>
            <a:xfrm>
              <a:off x="4328982" y="2168610"/>
              <a:ext cx="2261288" cy="2261288"/>
            </a:xfrm>
            <a:prstGeom prst="donut">
              <a:avLst>
                <a:gd name="adj" fmla="val 1027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9" name="Freeform: Shape 130">
              <a:extLst>
                <a:ext uri="{FF2B5EF4-FFF2-40B4-BE49-F238E27FC236}">
                  <a16:creationId xmlns:a16="http://schemas.microsoft.com/office/drawing/2014/main" id="{77A1C265-B4AD-B9F0-2D37-7C6E0412D58D}"/>
                </a:ext>
              </a:extLst>
            </p:cNvPr>
            <p:cNvSpPr/>
            <p:nvPr/>
          </p:nvSpPr>
          <p:spPr>
            <a:xfrm>
              <a:off x="4328982" y="3299254"/>
              <a:ext cx="2261288" cy="1130644"/>
            </a:xfrm>
            <a:custGeom>
              <a:avLst/>
              <a:gdLst>
                <a:gd name="connsiteX0" fmla="*/ 0 w 2261288"/>
                <a:gd name="connsiteY0" fmla="*/ 0 h 1130644"/>
                <a:gd name="connsiteX1" fmla="*/ 232393 w 2261288"/>
                <a:gd name="connsiteY1" fmla="*/ 0 h 1130644"/>
                <a:gd name="connsiteX2" fmla="*/ 1130644 w 2261288"/>
                <a:gd name="connsiteY2" fmla="*/ 898251 h 1130644"/>
                <a:gd name="connsiteX3" fmla="*/ 2028895 w 2261288"/>
                <a:gd name="connsiteY3" fmla="*/ 0 h 1130644"/>
                <a:gd name="connsiteX4" fmla="*/ 2261288 w 2261288"/>
                <a:gd name="connsiteY4" fmla="*/ 0 h 1130644"/>
                <a:gd name="connsiteX5" fmla="*/ 1130644 w 2261288"/>
                <a:gd name="connsiteY5" fmla="*/ 1130644 h 1130644"/>
                <a:gd name="connsiteX6" fmla="*/ 0 w 2261288"/>
                <a:gd name="connsiteY6" fmla="*/ 0 h 113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1288" h="1130644">
                  <a:moveTo>
                    <a:pt x="0" y="0"/>
                  </a:moveTo>
                  <a:lnTo>
                    <a:pt x="232393" y="0"/>
                  </a:lnTo>
                  <a:cubicBezTo>
                    <a:pt x="232393" y="496090"/>
                    <a:pt x="634554" y="898251"/>
                    <a:pt x="1130644" y="898251"/>
                  </a:cubicBezTo>
                  <a:cubicBezTo>
                    <a:pt x="1626734" y="898251"/>
                    <a:pt x="2028895" y="496090"/>
                    <a:pt x="2028895" y="0"/>
                  </a:cubicBezTo>
                  <a:lnTo>
                    <a:pt x="2261288" y="0"/>
                  </a:lnTo>
                  <a:cubicBezTo>
                    <a:pt x="2261288" y="624437"/>
                    <a:pt x="1755081" y="1130644"/>
                    <a:pt x="1130644" y="1130644"/>
                  </a:cubicBezTo>
                  <a:cubicBezTo>
                    <a:pt x="506207" y="1130644"/>
                    <a:pt x="0" y="624437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20" name="Rectangle 131">
            <a:extLst>
              <a:ext uri="{FF2B5EF4-FFF2-40B4-BE49-F238E27FC236}">
                <a16:creationId xmlns:a16="http://schemas.microsoft.com/office/drawing/2014/main" id="{EB3934D7-8F69-65A2-7E99-12CA55A86443}"/>
              </a:ext>
            </a:extLst>
          </p:cNvPr>
          <p:cNvSpPr/>
          <p:nvPr/>
        </p:nvSpPr>
        <p:spPr>
          <a:xfrm>
            <a:off x="560762" y="3298896"/>
            <a:ext cx="2891481" cy="1346886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grpSp>
        <p:nvGrpSpPr>
          <p:cNvPr id="21" name="Group 132">
            <a:extLst>
              <a:ext uri="{FF2B5EF4-FFF2-40B4-BE49-F238E27FC236}">
                <a16:creationId xmlns:a16="http://schemas.microsoft.com/office/drawing/2014/main" id="{81E7DF93-6FC8-87A5-651C-DB2EF431B7A3}"/>
              </a:ext>
            </a:extLst>
          </p:cNvPr>
          <p:cNvGrpSpPr/>
          <p:nvPr/>
        </p:nvGrpSpPr>
        <p:grpSpPr>
          <a:xfrm>
            <a:off x="168221" y="2805405"/>
            <a:ext cx="3603245" cy="1552523"/>
            <a:chOff x="-64185" y="2440144"/>
            <a:chExt cx="3603245" cy="1552523"/>
          </a:xfrm>
        </p:grpSpPr>
        <p:sp>
          <p:nvSpPr>
            <p:cNvPr id="29" name="TextBox 133">
              <a:extLst>
                <a:ext uri="{FF2B5EF4-FFF2-40B4-BE49-F238E27FC236}">
                  <a16:creationId xmlns:a16="http://schemas.microsoft.com/office/drawing/2014/main" id="{CD8AD81A-7941-6776-5218-D438D87EFF0F}"/>
                </a:ext>
              </a:extLst>
            </p:cNvPr>
            <p:cNvSpPr txBox="1"/>
            <p:nvPr/>
          </p:nvSpPr>
          <p:spPr>
            <a:xfrm>
              <a:off x="1081200" y="2440144"/>
              <a:ext cx="1485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3600" b="1" dirty="0">
                  <a:solidFill>
                    <a:srgbClr val="FF8181"/>
                  </a:solidFill>
                  <a:latin typeface="Montserrat" panose="00000500000000000000" pitchFamily="2" charset="0"/>
                </a:rPr>
                <a:t>100</a:t>
              </a:r>
              <a:r>
                <a:rPr lang="en-US" sz="3600" b="1" dirty="0">
                  <a:solidFill>
                    <a:srgbClr val="FF8181"/>
                  </a:solidFill>
                  <a:latin typeface="Montserrat" panose="00000500000000000000" pitchFamily="2" charset="0"/>
                </a:rPr>
                <a:t>%</a:t>
              </a:r>
            </a:p>
          </p:txBody>
        </p:sp>
        <p:sp>
          <p:nvSpPr>
            <p:cNvPr id="30" name="TextBox 134">
              <a:extLst>
                <a:ext uri="{FF2B5EF4-FFF2-40B4-BE49-F238E27FC236}">
                  <a16:creationId xmlns:a16="http://schemas.microsoft.com/office/drawing/2014/main" id="{4EE00469-DB9C-42A5-2AEE-35FF6BFB29EA}"/>
                </a:ext>
              </a:extLst>
            </p:cNvPr>
            <p:cNvSpPr txBox="1"/>
            <p:nvPr/>
          </p:nvSpPr>
          <p:spPr>
            <a:xfrm>
              <a:off x="36918" y="3147156"/>
              <a:ext cx="34604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2400" b="1" dirty="0" err="1">
                  <a:solidFill>
                    <a:schemeClr val="bg2">
                      <a:lumMod val="90000"/>
                    </a:schemeClr>
                  </a:solidFill>
                  <a:latin typeface="Montserrat" panose="00000500000000000000" pitchFamily="2" charset="0"/>
                </a:rPr>
                <a:t>Mission</a:t>
              </a:r>
              <a:r>
                <a:rPr lang="pl-PL" sz="2400" b="1" dirty="0">
                  <a:solidFill>
                    <a:schemeClr val="bg2">
                      <a:lumMod val="90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pl-PL" sz="2400" b="1" dirty="0" err="1">
                  <a:solidFill>
                    <a:schemeClr val="bg2">
                      <a:lumMod val="90000"/>
                    </a:schemeClr>
                  </a:solidFill>
                  <a:latin typeface="Montserrat" panose="00000500000000000000" pitchFamily="2" charset="0"/>
                </a:rPr>
                <a:t>completed</a:t>
              </a:r>
              <a:endParaRPr lang="en-US" sz="2400" b="1" dirty="0">
                <a:solidFill>
                  <a:schemeClr val="bg2">
                    <a:lumMod val="90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1" name="TextBox 135">
              <a:extLst>
                <a:ext uri="{FF2B5EF4-FFF2-40B4-BE49-F238E27FC236}">
                  <a16:creationId xmlns:a16="http://schemas.microsoft.com/office/drawing/2014/main" id="{A5EE51BB-7FCF-B6F3-866C-CE332C137871}"/>
                </a:ext>
              </a:extLst>
            </p:cNvPr>
            <p:cNvSpPr txBox="1"/>
            <p:nvPr/>
          </p:nvSpPr>
          <p:spPr>
            <a:xfrm>
              <a:off x="-64185" y="3592557"/>
              <a:ext cx="360324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20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DEC 11, 2022 12:00 UTC</a:t>
              </a:r>
              <a:endPara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33" name="Group 136">
            <a:extLst>
              <a:ext uri="{FF2B5EF4-FFF2-40B4-BE49-F238E27FC236}">
                <a16:creationId xmlns:a16="http://schemas.microsoft.com/office/drawing/2014/main" id="{58E1E7FB-4559-0F4A-75DC-E06DB77EC2CA}"/>
              </a:ext>
            </a:extLst>
          </p:cNvPr>
          <p:cNvGrpSpPr/>
          <p:nvPr/>
        </p:nvGrpSpPr>
        <p:grpSpPr>
          <a:xfrm>
            <a:off x="9054855" y="2182785"/>
            <a:ext cx="2261288" cy="2261288"/>
            <a:chOff x="4328982" y="2168610"/>
            <a:chExt cx="2261288" cy="2261288"/>
          </a:xfrm>
        </p:grpSpPr>
        <p:sp>
          <p:nvSpPr>
            <p:cNvPr id="34" name="Circle: Hollow 137">
              <a:extLst>
                <a:ext uri="{FF2B5EF4-FFF2-40B4-BE49-F238E27FC236}">
                  <a16:creationId xmlns:a16="http://schemas.microsoft.com/office/drawing/2014/main" id="{E2C5A7C3-CBF1-3D21-A1EB-100E75121975}"/>
                </a:ext>
              </a:extLst>
            </p:cNvPr>
            <p:cNvSpPr/>
            <p:nvPr/>
          </p:nvSpPr>
          <p:spPr>
            <a:xfrm>
              <a:off x="4328982" y="2168610"/>
              <a:ext cx="2261288" cy="2261288"/>
            </a:xfrm>
            <a:prstGeom prst="donut">
              <a:avLst>
                <a:gd name="adj" fmla="val 1027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5" name="Freeform: Shape 138">
              <a:extLst>
                <a:ext uri="{FF2B5EF4-FFF2-40B4-BE49-F238E27FC236}">
                  <a16:creationId xmlns:a16="http://schemas.microsoft.com/office/drawing/2014/main" id="{1968820D-6500-4131-7617-0F3C765C2367}"/>
                </a:ext>
              </a:extLst>
            </p:cNvPr>
            <p:cNvSpPr/>
            <p:nvPr/>
          </p:nvSpPr>
          <p:spPr>
            <a:xfrm>
              <a:off x="4328982" y="3299254"/>
              <a:ext cx="2261288" cy="1130644"/>
            </a:xfrm>
            <a:custGeom>
              <a:avLst/>
              <a:gdLst>
                <a:gd name="connsiteX0" fmla="*/ 0 w 2261288"/>
                <a:gd name="connsiteY0" fmla="*/ 0 h 1130644"/>
                <a:gd name="connsiteX1" fmla="*/ 232393 w 2261288"/>
                <a:gd name="connsiteY1" fmla="*/ 0 h 1130644"/>
                <a:gd name="connsiteX2" fmla="*/ 1130644 w 2261288"/>
                <a:gd name="connsiteY2" fmla="*/ 898251 h 1130644"/>
                <a:gd name="connsiteX3" fmla="*/ 2028895 w 2261288"/>
                <a:gd name="connsiteY3" fmla="*/ 0 h 1130644"/>
                <a:gd name="connsiteX4" fmla="*/ 2261288 w 2261288"/>
                <a:gd name="connsiteY4" fmla="*/ 0 h 1130644"/>
                <a:gd name="connsiteX5" fmla="*/ 1130644 w 2261288"/>
                <a:gd name="connsiteY5" fmla="*/ 1130644 h 1130644"/>
                <a:gd name="connsiteX6" fmla="*/ 0 w 2261288"/>
                <a:gd name="connsiteY6" fmla="*/ 0 h 113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1288" h="1130644">
                  <a:moveTo>
                    <a:pt x="0" y="0"/>
                  </a:moveTo>
                  <a:lnTo>
                    <a:pt x="232393" y="0"/>
                  </a:lnTo>
                  <a:cubicBezTo>
                    <a:pt x="232393" y="496090"/>
                    <a:pt x="634554" y="898251"/>
                    <a:pt x="1130644" y="898251"/>
                  </a:cubicBezTo>
                  <a:cubicBezTo>
                    <a:pt x="1626734" y="898251"/>
                    <a:pt x="2028895" y="496090"/>
                    <a:pt x="2028895" y="0"/>
                  </a:cubicBezTo>
                  <a:lnTo>
                    <a:pt x="2261288" y="0"/>
                  </a:lnTo>
                  <a:cubicBezTo>
                    <a:pt x="2261288" y="624437"/>
                    <a:pt x="1755081" y="1130644"/>
                    <a:pt x="1130644" y="1130644"/>
                  </a:cubicBezTo>
                  <a:cubicBezTo>
                    <a:pt x="506207" y="1130644"/>
                    <a:pt x="0" y="624437"/>
                    <a:pt x="0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36" name="Rectangle 139">
            <a:extLst>
              <a:ext uri="{FF2B5EF4-FFF2-40B4-BE49-F238E27FC236}">
                <a16:creationId xmlns:a16="http://schemas.microsoft.com/office/drawing/2014/main" id="{15DC4757-A9FF-3178-96B0-D4EA58BD3F73}"/>
              </a:ext>
            </a:extLst>
          </p:cNvPr>
          <p:cNvSpPr/>
          <p:nvPr/>
        </p:nvSpPr>
        <p:spPr>
          <a:xfrm>
            <a:off x="8739758" y="3313429"/>
            <a:ext cx="2891481" cy="134688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grpSp>
        <p:nvGrpSpPr>
          <p:cNvPr id="37" name="Group 140">
            <a:extLst>
              <a:ext uri="{FF2B5EF4-FFF2-40B4-BE49-F238E27FC236}">
                <a16:creationId xmlns:a16="http://schemas.microsoft.com/office/drawing/2014/main" id="{7FF3501B-2841-79FB-350F-78CE94973E16}"/>
              </a:ext>
            </a:extLst>
          </p:cNvPr>
          <p:cNvGrpSpPr/>
          <p:nvPr/>
        </p:nvGrpSpPr>
        <p:grpSpPr>
          <a:xfrm>
            <a:off x="8384216" y="2784677"/>
            <a:ext cx="3602563" cy="1558929"/>
            <a:chOff x="-72444" y="2900248"/>
            <a:chExt cx="3602563" cy="1558929"/>
          </a:xfrm>
        </p:grpSpPr>
        <p:sp>
          <p:nvSpPr>
            <p:cNvPr id="38" name="TextBox 141">
              <a:extLst>
                <a:ext uri="{FF2B5EF4-FFF2-40B4-BE49-F238E27FC236}">
                  <a16:creationId xmlns:a16="http://schemas.microsoft.com/office/drawing/2014/main" id="{E87085B9-AFC9-D42E-BA1B-8003DB9602D0}"/>
                </a:ext>
              </a:extLst>
            </p:cNvPr>
            <p:cNvSpPr txBox="1"/>
            <p:nvPr/>
          </p:nvSpPr>
          <p:spPr>
            <a:xfrm>
              <a:off x="1195806" y="2900248"/>
              <a:ext cx="12103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4472C4"/>
                  </a:solidFill>
                  <a:latin typeface="Montserrat" panose="00000500000000000000" pitchFamily="2" charset="0"/>
                </a:rPr>
                <a:t>0%</a:t>
              </a:r>
            </a:p>
          </p:txBody>
        </p:sp>
        <p:sp>
          <p:nvSpPr>
            <p:cNvPr id="39" name="TextBox 142">
              <a:extLst>
                <a:ext uri="{FF2B5EF4-FFF2-40B4-BE49-F238E27FC236}">
                  <a16:creationId xmlns:a16="http://schemas.microsoft.com/office/drawing/2014/main" id="{6EE515D1-7AD7-AAFC-36C2-DE77A5F1488A}"/>
                </a:ext>
              </a:extLst>
            </p:cNvPr>
            <p:cNvSpPr txBox="1"/>
            <p:nvPr/>
          </p:nvSpPr>
          <p:spPr>
            <a:xfrm>
              <a:off x="-10811" y="3655299"/>
              <a:ext cx="35249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2400" b="1" dirty="0">
                  <a:solidFill>
                    <a:srgbClr val="FF8181"/>
                  </a:solidFill>
                  <a:latin typeface="Montserrat" panose="00000500000000000000" pitchFamily="2" charset="0"/>
                </a:rPr>
                <a:t>NOT PLANNED YET</a:t>
              </a:r>
              <a:endParaRPr lang="en-US" sz="2400" b="1" dirty="0">
                <a:solidFill>
                  <a:srgbClr val="FF818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0" name="TextBox 143">
              <a:extLst>
                <a:ext uri="{FF2B5EF4-FFF2-40B4-BE49-F238E27FC236}">
                  <a16:creationId xmlns:a16="http://schemas.microsoft.com/office/drawing/2014/main" id="{C93BD674-90BE-1E13-883A-FAFDBBD2B788}"/>
                </a:ext>
              </a:extLst>
            </p:cNvPr>
            <p:cNvSpPr txBox="1"/>
            <p:nvPr/>
          </p:nvSpPr>
          <p:spPr>
            <a:xfrm>
              <a:off x="-72444" y="4089845"/>
              <a:ext cx="36025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 panose="00000500000000000000" pitchFamily="2" charset="0"/>
                </a:rPr>
                <a:t>FUTURE MISSION</a:t>
              </a:r>
            </a:p>
          </p:txBody>
        </p:sp>
      </p:grpSp>
      <p:grpSp>
        <p:nvGrpSpPr>
          <p:cNvPr id="41" name="Group 144">
            <a:extLst>
              <a:ext uri="{FF2B5EF4-FFF2-40B4-BE49-F238E27FC236}">
                <a16:creationId xmlns:a16="http://schemas.microsoft.com/office/drawing/2014/main" id="{F2992389-9DD5-4F08-B5B2-1B9F913ECC63}"/>
              </a:ext>
            </a:extLst>
          </p:cNvPr>
          <p:cNvGrpSpPr/>
          <p:nvPr/>
        </p:nvGrpSpPr>
        <p:grpSpPr>
          <a:xfrm>
            <a:off x="4994163" y="2182785"/>
            <a:ext cx="2261288" cy="2261288"/>
            <a:chOff x="4328982" y="2168610"/>
            <a:chExt cx="2261288" cy="2261288"/>
          </a:xfrm>
        </p:grpSpPr>
        <p:sp>
          <p:nvSpPr>
            <p:cNvPr id="42" name="Circle: Hollow 145">
              <a:extLst>
                <a:ext uri="{FF2B5EF4-FFF2-40B4-BE49-F238E27FC236}">
                  <a16:creationId xmlns:a16="http://schemas.microsoft.com/office/drawing/2014/main" id="{4BA160BB-47C3-C808-DB91-D1273ECA02F1}"/>
                </a:ext>
              </a:extLst>
            </p:cNvPr>
            <p:cNvSpPr/>
            <p:nvPr/>
          </p:nvSpPr>
          <p:spPr>
            <a:xfrm>
              <a:off x="4328982" y="2168610"/>
              <a:ext cx="2261288" cy="2261288"/>
            </a:xfrm>
            <a:prstGeom prst="donut">
              <a:avLst>
                <a:gd name="adj" fmla="val 10277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3" name="Freeform: Shape 170">
              <a:extLst>
                <a:ext uri="{FF2B5EF4-FFF2-40B4-BE49-F238E27FC236}">
                  <a16:creationId xmlns:a16="http://schemas.microsoft.com/office/drawing/2014/main" id="{CE982262-04CF-9013-556E-F8CD62981099}"/>
                </a:ext>
              </a:extLst>
            </p:cNvPr>
            <p:cNvSpPr/>
            <p:nvPr/>
          </p:nvSpPr>
          <p:spPr>
            <a:xfrm>
              <a:off x="4328982" y="3299254"/>
              <a:ext cx="2261288" cy="1130644"/>
            </a:xfrm>
            <a:custGeom>
              <a:avLst/>
              <a:gdLst>
                <a:gd name="connsiteX0" fmla="*/ 0 w 2261288"/>
                <a:gd name="connsiteY0" fmla="*/ 0 h 1130644"/>
                <a:gd name="connsiteX1" fmla="*/ 232393 w 2261288"/>
                <a:gd name="connsiteY1" fmla="*/ 0 h 1130644"/>
                <a:gd name="connsiteX2" fmla="*/ 1130644 w 2261288"/>
                <a:gd name="connsiteY2" fmla="*/ 898251 h 1130644"/>
                <a:gd name="connsiteX3" fmla="*/ 2028895 w 2261288"/>
                <a:gd name="connsiteY3" fmla="*/ 0 h 1130644"/>
                <a:gd name="connsiteX4" fmla="*/ 2261288 w 2261288"/>
                <a:gd name="connsiteY4" fmla="*/ 0 h 1130644"/>
                <a:gd name="connsiteX5" fmla="*/ 1130644 w 2261288"/>
                <a:gd name="connsiteY5" fmla="*/ 1130644 h 1130644"/>
                <a:gd name="connsiteX6" fmla="*/ 0 w 2261288"/>
                <a:gd name="connsiteY6" fmla="*/ 0 h 113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1288" h="1130644">
                  <a:moveTo>
                    <a:pt x="0" y="0"/>
                  </a:moveTo>
                  <a:lnTo>
                    <a:pt x="232393" y="0"/>
                  </a:lnTo>
                  <a:cubicBezTo>
                    <a:pt x="232393" y="496090"/>
                    <a:pt x="634554" y="898251"/>
                    <a:pt x="1130644" y="898251"/>
                  </a:cubicBezTo>
                  <a:cubicBezTo>
                    <a:pt x="1626734" y="898251"/>
                    <a:pt x="2028895" y="496090"/>
                    <a:pt x="2028895" y="0"/>
                  </a:cubicBezTo>
                  <a:lnTo>
                    <a:pt x="2261288" y="0"/>
                  </a:lnTo>
                  <a:cubicBezTo>
                    <a:pt x="2261288" y="624437"/>
                    <a:pt x="1755081" y="1130644"/>
                    <a:pt x="1130644" y="1130644"/>
                  </a:cubicBezTo>
                  <a:cubicBezTo>
                    <a:pt x="506207" y="1130644"/>
                    <a:pt x="0" y="624437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44" name="Rectangle 171">
            <a:extLst>
              <a:ext uri="{FF2B5EF4-FFF2-40B4-BE49-F238E27FC236}">
                <a16:creationId xmlns:a16="http://schemas.microsoft.com/office/drawing/2014/main" id="{88027C05-3AF8-4C8E-DDDF-9D622515FC34}"/>
              </a:ext>
            </a:extLst>
          </p:cNvPr>
          <p:cNvSpPr/>
          <p:nvPr/>
        </p:nvSpPr>
        <p:spPr>
          <a:xfrm>
            <a:off x="4714005" y="3284375"/>
            <a:ext cx="2891481" cy="134688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ontserrat" panose="00000500000000000000" pitchFamily="2" charset="0"/>
            </a:endParaRPr>
          </a:p>
        </p:txBody>
      </p:sp>
      <p:grpSp>
        <p:nvGrpSpPr>
          <p:cNvPr id="45" name="Group 172">
            <a:extLst>
              <a:ext uri="{FF2B5EF4-FFF2-40B4-BE49-F238E27FC236}">
                <a16:creationId xmlns:a16="http://schemas.microsoft.com/office/drawing/2014/main" id="{4056EF4F-0FE0-40A9-E6CD-43F8DD8C5CED}"/>
              </a:ext>
            </a:extLst>
          </p:cNvPr>
          <p:cNvGrpSpPr/>
          <p:nvPr/>
        </p:nvGrpSpPr>
        <p:grpSpPr>
          <a:xfrm>
            <a:off x="4373880" y="2784677"/>
            <a:ext cx="3589773" cy="1806874"/>
            <a:chOff x="-57027" y="2929302"/>
            <a:chExt cx="3589773" cy="1806874"/>
          </a:xfrm>
        </p:grpSpPr>
        <p:sp>
          <p:nvSpPr>
            <p:cNvPr id="47" name="TextBox 173">
              <a:extLst>
                <a:ext uri="{FF2B5EF4-FFF2-40B4-BE49-F238E27FC236}">
                  <a16:creationId xmlns:a16="http://schemas.microsoft.com/office/drawing/2014/main" id="{2F145F9D-B3DF-99D5-A055-40AA29B5774E}"/>
                </a:ext>
              </a:extLst>
            </p:cNvPr>
            <p:cNvSpPr txBox="1"/>
            <p:nvPr/>
          </p:nvSpPr>
          <p:spPr>
            <a:xfrm>
              <a:off x="1144240" y="2929302"/>
              <a:ext cx="12103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3600" b="1" dirty="0">
                  <a:solidFill>
                    <a:srgbClr val="4472C4"/>
                  </a:solidFill>
                  <a:latin typeface="Montserrat" panose="00000500000000000000" pitchFamily="2" charset="0"/>
                </a:rPr>
                <a:t>2</a:t>
              </a:r>
              <a:r>
                <a:rPr lang="en-US" sz="3600" b="1" dirty="0">
                  <a:solidFill>
                    <a:srgbClr val="4472C4"/>
                  </a:solidFill>
                  <a:latin typeface="Montserrat" panose="00000500000000000000" pitchFamily="2" charset="0"/>
                </a:rPr>
                <a:t>5%</a:t>
              </a:r>
            </a:p>
          </p:txBody>
        </p:sp>
        <p:sp>
          <p:nvSpPr>
            <p:cNvPr id="48" name="TextBox 174">
              <a:extLst>
                <a:ext uri="{FF2B5EF4-FFF2-40B4-BE49-F238E27FC236}">
                  <a16:creationId xmlns:a16="http://schemas.microsoft.com/office/drawing/2014/main" id="{49985A0B-F0FF-7389-10FB-35FAD03A39A9}"/>
                </a:ext>
              </a:extLst>
            </p:cNvPr>
            <p:cNvSpPr txBox="1"/>
            <p:nvPr/>
          </p:nvSpPr>
          <p:spPr>
            <a:xfrm>
              <a:off x="-25213" y="3655299"/>
              <a:ext cx="35322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 panose="00000500000000000000" pitchFamily="2" charset="0"/>
                </a:rPr>
                <a:t>PLANNED</a:t>
              </a:r>
              <a:endPara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9" name="TextBox 175">
              <a:extLst>
                <a:ext uri="{FF2B5EF4-FFF2-40B4-BE49-F238E27FC236}">
                  <a16:creationId xmlns:a16="http://schemas.microsoft.com/office/drawing/2014/main" id="{2C3629B9-4408-A0C3-18BA-AD529568530E}"/>
                </a:ext>
              </a:extLst>
            </p:cNvPr>
            <p:cNvSpPr txBox="1"/>
            <p:nvPr/>
          </p:nvSpPr>
          <p:spPr>
            <a:xfrm>
              <a:off x="-57027" y="4089845"/>
              <a:ext cx="35897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 panose="00000500000000000000" pitchFamily="2" charset="0"/>
                </a:rPr>
                <a:t>LAUNCH: 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 panose="00000500000000000000" pitchFamily="2" charset="0"/>
                </a:rPr>
                <a:t>No earlier than Sept. 2025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9856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5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a 27">
            <a:extLst>
              <a:ext uri="{FF2B5EF4-FFF2-40B4-BE49-F238E27FC236}">
                <a16:creationId xmlns:a16="http://schemas.microsoft.com/office/drawing/2014/main" id="{EA35757A-B871-BB0B-4572-50D82913A1A9}"/>
              </a:ext>
            </a:extLst>
          </p:cNvPr>
          <p:cNvGrpSpPr/>
          <p:nvPr/>
        </p:nvGrpSpPr>
        <p:grpSpPr>
          <a:xfrm>
            <a:off x="9354352" y="5045236"/>
            <a:ext cx="3631719" cy="4011608"/>
            <a:chOff x="5763216" y="2661125"/>
            <a:chExt cx="3631719" cy="4011608"/>
          </a:xfrm>
        </p:grpSpPr>
        <p:sp>
          <p:nvSpPr>
            <p:cNvPr id="27" name="Dowolny kształt: kształt 26">
              <a:extLst>
                <a:ext uri="{FF2B5EF4-FFF2-40B4-BE49-F238E27FC236}">
                  <a16:creationId xmlns:a16="http://schemas.microsoft.com/office/drawing/2014/main" id="{32634533-21C7-A8AD-A06B-0CB52995BF4A}"/>
                </a:ext>
              </a:extLst>
            </p:cNvPr>
            <p:cNvSpPr/>
            <p:nvPr/>
          </p:nvSpPr>
          <p:spPr>
            <a:xfrm>
              <a:off x="6252775" y="2868275"/>
              <a:ext cx="2216821" cy="1290573"/>
            </a:xfrm>
            <a:custGeom>
              <a:avLst/>
              <a:gdLst>
                <a:gd name="connsiteX0" fmla="*/ 700358 w 2500245"/>
                <a:gd name="connsiteY0" fmla="*/ 1455575 h 1455575"/>
                <a:gd name="connsiteX1" fmla="*/ 93869 w 2500245"/>
                <a:gd name="connsiteY1" fmla="*/ 1156995 h 1455575"/>
                <a:gd name="connsiteX2" fmla="*/ 2463844 w 2500245"/>
                <a:gd name="connsiteY2" fmla="*/ 597159 h 1455575"/>
                <a:gd name="connsiteX3" fmla="*/ 1512122 w 2500245"/>
                <a:gd name="connsiteY3" fmla="*/ 0 h 145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245" h="1455575">
                  <a:moveTo>
                    <a:pt x="700358" y="1455575"/>
                  </a:moveTo>
                  <a:cubicBezTo>
                    <a:pt x="250156" y="1377819"/>
                    <a:pt x="-200045" y="1300064"/>
                    <a:pt x="93869" y="1156995"/>
                  </a:cubicBezTo>
                  <a:cubicBezTo>
                    <a:pt x="387783" y="1013926"/>
                    <a:pt x="2227469" y="789991"/>
                    <a:pt x="2463844" y="597159"/>
                  </a:cubicBezTo>
                  <a:cubicBezTo>
                    <a:pt x="2700219" y="404327"/>
                    <a:pt x="1715840" y="85531"/>
                    <a:pt x="1512122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grpSp>
          <p:nvGrpSpPr>
            <p:cNvPr id="22" name="Grupa 21">
              <a:extLst>
                <a:ext uri="{FF2B5EF4-FFF2-40B4-BE49-F238E27FC236}">
                  <a16:creationId xmlns:a16="http://schemas.microsoft.com/office/drawing/2014/main" id="{A0C57B8F-0123-ECBB-AE44-4BD1514BD175}"/>
                </a:ext>
              </a:extLst>
            </p:cNvPr>
            <p:cNvGrpSpPr/>
            <p:nvPr/>
          </p:nvGrpSpPr>
          <p:grpSpPr>
            <a:xfrm>
              <a:off x="5763216" y="3918995"/>
              <a:ext cx="3631719" cy="2753738"/>
              <a:chOff x="908064" y="966997"/>
              <a:chExt cx="6278287" cy="6742772"/>
            </a:xfrm>
          </p:grpSpPr>
          <p:sp>
            <p:nvSpPr>
              <p:cNvPr id="23" name="Owal 22">
                <a:extLst>
                  <a:ext uri="{FF2B5EF4-FFF2-40B4-BE49-F238E27FC236}">
                    <a16:creationId xmlns:a16="http://schemas.microsoft.com/office/drawing/2014/main" id="{61D175AD-C054-8812-67E9-40AD28697EF6}"/>
                  </a:ext>
                </a:extLst>
              </p:cNvPr>
              <p:cNvSpPr/>
              <p:nvPr/>
            </p:nvSpPr>
            <p:spPr>
              <a:xfrm>
                <a:off x="2176148" y="966997"/>
                <a:ext cx="3742117" cy="374211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 useBgFill="1">
            <p:nvSpPr>
              <p:cNvPr id="24" name="Owal 23">
                <a:extLst>
                  <a:ext uri="{FF2B5EF4-FFF2-40B4-BE49-F238E27FC236}">
                    <a16:creationId xmlns:a16="http://schemas.microsoft.com/office/drawing/2014/main" id="{C1D41DC5-3C7D-79F1-ACC9-187137AF7138}"/>
                  </a:ext>
                </a:extLst>
              </p:cNvPr>
              <p:cNvSpPr/>
              <p:nvPr/>
            </p:nvSpPr>
            <p:spPr>
              <a:xfrm>
                <a:off x="908064" y="1431482"/>
                <a:ext cx="6278287" cy="6278287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sp>
          <p:nvSpPr>
            <p:cNvPr id="25" name="Owal 24">
              <a:extLst>
                <a:ext uri="{FF2B5EF4-FFF2-40B4-BE49-F238E27FC236}">
                  <a16:creationId xmlns:a16="http://schemas.microsoft.com/office/drawing/2014/main" id="{7D352859-E195-D627-9249-85B35B1265C5}"/>
                </a:ext>
              </a:extLst>
            </p:cNvPr>
            <p:cNvSpPr/>
            <p:nvPr/>
          </p:nvSpPr>
          <p:spPr>
            <a:xfrm>
              <a:off x="7358800" y="2661125"/>
              <a:ext cx="443927" cy="414301"/>
            </a:xfrm>
            <a:prstGeom prst="ellipse">
              <a:avLst/>
            </a:prstGeom>
            <a:ln>
              <a:noFill/>
            </a:ln>
            <a:effectLst/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6" name="TextBox 43">
              <a:extLst>
                <a:ext uri="{FF2B5EF4-FFF2-40B4-BE49-F238E27FC236}">
                  <a16:creationId xmlns:a16="http://schemas.microsoft.com/office/drawing/2014/main" id="{E959CE38-6A98-B23D-EBEF-8BB6AB266A57}"/>
                </a:ext>
              </a:extLst>
            </p:cNvPr>
            <p:cNvSpPr txBox="1"/>
            <p:nvPr/>
          </p:nvSpPr>
          <p:spPr>
            <a:xfrm>
              <a:off x="6818848" y="3022364"/>
              <a:ext cx="1520454" cy="982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l-GR" sz="6600" dirty="0">
                  <a:solidFill>
                    <a:schemeClr val="bg1"/>
                  </a:solidFill>
                </a:rPr>
                <a:t>Λ</a:t>
              </a:r>
              <a:endParaRPr lang="en-US" sz="66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0E377EB-6C1D-436E-B849-651C11860F50}"/>
                </a:ext>
              </a:extLst>
            </p:cNvPr>
            <p:cNvSpPr txBox="1"/>
            <p:nvPr/>
          </p:nvSpPr>
          <p:spPr>
            <a:xfrm>
              <a:off x="6752173" y="4082104"/>
              <a:ext cx="2359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2400" b="1" dirty="0">
                  <a:solidFill>
                    <a:schemeClr val="bg1">
                      <a:lumMod val="95000"/>
                    </a:schemeClr>
                  </a:solidFill>
                  <a:latin typeface="+mj-lt"/>
                </a:rPr>
                <a:t>ARTEMIS</a:t>
              </a:r>
              <a:endParaRPr lang="en-US" sz="2400" b="1" dirty="0">
                <a:solidFill>
                  <a:schemeClr val="bg1">
                    <a:lumMod val="9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TextBox 31">
            <a:extLst>
              <a:ext uri="{FF2B5EF4-FFF2-40B4-BE49-F238E27FC236}">
                <a16:creationId xmlns:a16="http://schemas.microsoft.com/office/drawing/2014/main" id="{601E05B0-C51F-7A6E-43CF-F0A6B089060F}"/>
              </a:ext>
            </a:extLst>
          </p:cNvPr>
          <p:cNvSpPr txBox="1"/>
          <p:nvPr/>
        </p:nvSpPr>
        <p:spPr>
          <a:xfrm>
            <a:off x="965711" y="2515469"/>
            <a:ext cx="57610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>Thanks for </a:t>
            </a:r>
            <a:r>
              <a:rPr lang="pl-PL" sz="3200" b="1" dirty="0" err="1">
                <a:solidFill>
                  <a:schemeClr val="bg1">
                    <a:lumMod val="95000"/>
                  </a:schemeClr>
                </a:solidFill>
              </a:rPr>
              <a:t>watching</a:t>
            </a:r>
            <a:r>
              <a:rPr lang="pl-PL" sz="3200" b="1" dirty="0">
                <a:solidFill>
                  <a:schemeClr val="bg1">
                    <a:lumMod val="95000"/>
                  </a:schemeClr>
                </a:solidFill>
              </a:rPr>
              <a:t> the </a:t>
            </a:r>
            <a:r>
              <a:rPr lang="pl-PL" sz="3200" b="1" dirty="0" err="1">
                <a:solidFill>
                  <a:schemeClr val="bg1">
                    <a:lumMod val="95000"/>
                  </a:schemeClr>
                </a:solidFill>
              </a:rPr>
              <a:t>presentation</a:t>
            </a:r>
            <a:endParaRPr 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TextBox 45">
            <a:extLst>
              <a:ext uri="{FF2B5EF4-FFF2-40B4-BE49-F238E27FC236}">
                <a16:creationId xmlns:a16="http://schemas.microsoft.com/office/drawing/2014/main" id="{A8FC7CE4-6B15-00CE-2340-CC4415D6393A}"/>
              </a:ext>
            </a:extLst>
          </p:cNvPr>
          <p:cNvSpPr txBox="1"/>
          <p:nvPr/>
        </p:nvSpPr>
        <p:spPr>
          <a:xfrm>
            <a:off x="965711" y="4065382"/>
            <a:ext cx="55353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All detailed information used in this presentation was taken from the official NASA webpage, located at </a:t>
            </a:r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https://www.nasa.gov/feature/artemis/</a:t>
            </a:r>
            <a:r>
              <a:rPr lang="en-US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75733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3115</TotalTime>
  <Words>301</Words>
  <Application>Microsoft Office PowerPoint</Application>
  <PresentationFormat>Panoramiczny</PresentationFormat>
  <Paragraphs>58</Paragraphs>
  <Slides>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3" baseType="lpstr">
      <vt:lpstr>Arial</vt:lpstr>
      <vt:lpstr>inter</vt:lpstr>
      <vt:lpstr>Montserrat</vt:lpstr>
      <vt:lpstr>Tw Cen MT</vt:lpstr>
      <vt:lpstr>Office Theme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Mr. Zaman</dc:creator>
  <cp:lastModifiedBy>Anna 107938</cp:lastModifiedBy>
  <cp:revision>102</cp:revision>
  <dcterms:created xsi:type="dcterms:W3CDTF">2020-09-18T21:48:46Z</dcterms:created>
  <dcterms:modified xsi:type="dcterms:W3CDTF">2024-03-25T16:37:06Z</dcterms:modified>
</cp:coreProperties>
</file>

<file path=docProps/thumbnail.jpeg>
</file>